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00.svg" ContentType="image/svg+xml"/>
  <Override PartName="/ppt/media/image106.svg" ContentType="image/svg+xml"/>
  <Override PartName="/ppt/media/image112.svg" ContentType="image/svg+xml"/>
  <Override PartName="/ppt/media/image115.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5.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9.svg" ContentType="image/svg+xml"/>
  <Override PartName="/ppt/media/image51.svg" ContentType="image/svg+xml"/>
  <Override PartName="/ppt/media/image54.svg" ContentType="image/svg+xml"/>
  <Override PartName="/ppt/media/image58.svg" ContentType="image/svg+xml"/>
  <Override PartName="/ppt/media/image63.svg" ContentType="image/svg+xml"/>
  <Override PartName="/ppt/media/image65.svg" ContentType="image/svg+xml"/>
  <Override PartName="/ppt/media/image7.svg" ContentType="image/svg+xml"/>
  <Override PartName="/ppt/media/image73.svg" ContentType="image/svg+xml"/>
  <Override PartName="/ppt/media/image79.svg" ContentType="image/svg+xml"/>
  <Override PartName="/ppt/media/image83.svg" ContentType="image/svg+xml"/>
  <Override PartName="/ppt/media/image87.svg" ContentType="image/svg+xml"/>
  <Override PartName="/ppt/media/image92.svg" ContentType="image/svg+xml"/>
  <Override PartName="/ppt/media/image95.svg" ContentType="image/svg+xml"/>
  <Override PartName="/ppt/media/image9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308" r:id="rId4"/>
    <p:sldId id="257" r:id="rId5"/>
    <p:sldId id="259" r:id="rId6"/>
    <p:sldId id="260" r:id="rId7"/>
    <p:sldId id="261" r:id="rId8"/>
    <p:sldId id="262" r:id="rId9"/>
    <p:sldId id="263" r:id="rId10"/>
    <p:sldId id="264" r:id="rId11"/>
    <p:sldId id="265" r:id="rId12"/>
    <p:sldId id="266" r:id="rId13"/>
    <p:sldId id="282" r:id="rId14"/>
    <p:sldId id="283" r:id="rId15"/>
    <p:sldId id="284" r:id="rId16"/>
    <p:sldId id="285" r:id="rId17"/>
    <p:sldId id="286" r:id="rId18"/>
    <p:sldId id="287" r:id="rId19"/>
    <p:sldId id="273" r:id="rId20"/>
    <p:sldId id="288" r:id="rId21"/>
    <p:sldId id="298" r:id="rId22"/>
    <p:sldId id="275" r:id="rId23"/>
    <p:sldId id="277" r:id="rId24"/>
    <p:sldId id="299" r:id="rId25"/>
    <p:sldId id="276" r:id="rId26"/>
    <p:sldId id="278" r:id="rId27"/>
    <p:sldId id="300" r:id="rId28"/>
    <p:sldId id="279" r:id="rId29"/>
    <p:sldId id="301" r:id="rId30"/>
    <p:sldId id="281" r:id="rId31"/>
  </p:sldIdLst>
  <p:sldSz cx="18288000" cy="10287000"/>
  <p:notesSz cx="6858000" cy="9144000"/>
  <p:embeddedFontLst>
    <p:embeddedFont>
      <p:font typeface="Arimo" panose="020B0604020202020204"/>
      <p:regular r:id="rId35"/>
    </p:embeddedFont>
    <p:embeddedFont>
      <p:font typeface="TT Rounds Condensed" panose="02000506030000020003"/>
      <p:regular r:id="rId36"/>
    </p:embeddedFont>
    <p:embeddedFont>
      <p:font typeface="Calibri" panose="020F0502020204030204" charset="0"/>
      <p:regular r:id="rId37"/>
      <p:bold r:id="rId38"/>
      <p:italic r:id="rId39"/>
      <p:boldItalic r:id="rId40"/>
    </p:embeddedFont>
    <p:embeddedFont>
      <p:font typeface="微软雅黑" panose="020B0503020204020204" charset="-122"/>
      <p:regular r:id="rId41"/>
    </p:embeddedFont>
    <p:embeddedFont>
      <p:font typeface="TT Rounds Condensed Bold" panose="02010600030101010101" charset="-122"/>
      <p:regular r:id="rId42"/>
    </p:embeddedFont>
    <p:embeddedFont>
      <p:font typeface="字由点字美玲体" panose="02010600030101010101" charset="-122"/>
      <p:regular r:id="rId43"/>
    </p:embeddedFont>
    <p:embeddedFont>
      <p:font typeface="黑体" panose="02010609060101010101" pitchFamily="49" charset="-122"/>
      <p:regular r:id="rId44"/>
    </p:embeddedFont>
  </p:embeddedFontLst>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userDrawn="1">
          <p15:clr>
            <a:srgbClr val="A4A3A4"/>
          </p15:clr>
        </p15:guide>
        <p15:guide id="2" pos="2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40" d="100"/>
          <a:sy n="40" d="100"/>
        </p:scale>
        <p:origin x="296" y="36"/>
      </p:cViewPr>
      <p:guideLst>
        <p:guide orient="horz" pos="2134"/>
        <p:guide pos="297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gs" Target="tags/tag9.xml"/><Relationship Id="rId44" Type="http://schemas.openxmlformats.org/officeDocument/2006/relationships/font" Target="fonts/font10.fntdata"/><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slide" Target="slides/slide2.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9.svg"/><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58.sv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8.png"/><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4.sv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8.png"/><Relationship Id="rId13" Type="http://schemas.openxmlformats.org/officeDocument/2006/relationships/slideLayout" Target="../slideLayouts/slideLayout7.xml"/><Relationship Id="rId12" Type="http://schemas.openxmlformats.org/officeDocument/2006/relationships/image" Target="../media/image65.svg"/><Relationship Id="rId11" Type="http://schemas.openxmlformats.org/officeDocument/2006/relationships/image" Target="../media/image64.png"/><Relationship Id="rId10" Type="http://schemas.openxmlformats.org/officeDocument/2006/relationships/image" Target="../media/image63.sv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54.sv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8.png"/><Relationship Id="rId14" Type="http://schemas.openxmlformats.org/officeDocument/2006/relationships/slideLayout" Target="../slideLayouts/slideLayout7.xml"/><Relationship Id="rId13" Type="http://schemas.openxmlformats.org/officeDocument/2006/relationships/image" Target="../media/image73.svg"/><Relationship Id="rId12" Type="http://schemas.openxmlformats.org/officeDocument/2006/relationships/image" Target="../media/image72.png"/><Relationship Id="rId11" Type="http://schemas.openxmlformats.org/officeDocument/2006/relationships/image" Target="../media/image71.png"/><Relationship Id="rId10" Type="http://schemas.openxmlformats.org/officeDocument/2006/relationships/image" Target="../media/image70.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54.sv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8.png"/><Relationship Id="rId13" Type="http://schemas.openxmlformats.org/officeDocument/2006/relationships/slideLayout" Target="../slideLayouts/slideLayout7.xml"/><Relationship Id="rId12" Type="http://schemas.openxmlformats.org/officeDocument/2006/relationships/image" Target="../media/image80.png"/><Relationship Id="rId11" Type="http://schemas.openxmlformats.org/officeDocument/2006/relationships/image" Target="../media/image79.svg"/><Relationship Id="rId10" Type="http://schemas.openxmlformats.org/officeDocument/2006/relationships/image" Target="../media/image78.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9" Type="http://schemas.openxmlformats.org/officeDocument/2006/relationships/image" Target="../media/image84.png"/><Relationship Id="rId8" Type="http://schemas.openxmlformats.org/officeDocument/2006/relationships/image" Target="../media/image83.svg"/><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54.sv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8.png"/><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image" Target="../media/image87.svg"/><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54.sv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8.png"/><Relationship Id="rId12" Type="http://schemas.openxmlformats.org/officeDocument/2006/relationships/slideLayout" Target="../slideLayouts/slideLayout7.xml"/><Relationship Id="rId11" Type="http://schemas.openxmlformats.org/officeDocument/2006/relationships/image" Target="../media/image90.png"/><Relationship Id="rId10" Type="http://schemas.openxmlformats.org/officeDocument/2006/relationships/image" Target="../media/image89.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3.png"/><Relationship Id="rId7" Type="http://schemas.openxmlformats.org/officeDocument/2006/relationships/image" Target="../media/image11.png"/><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png"/><Relationship Id="rId7" Type="http://schemas.openxmlformats.org/officeDocument/2006/relationships/image" Target="../media/image95.svg"/><Relationship Id="rId6" Type="http://schemas.openxmlformats.org/officeDocument/2006/relationships/image" Target="../media/image94.png"/><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8.pn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3.png"/><Relationship Id="rId22" Type="http://schemas.openxmlformats.org/officeDocument/2006/relationships/slideLayout" Target="../slideLayouts/slideLayout7.xml"/><Relationship Id="rId21" Type="http://schemas.openxmlformats.org/officeDocument/2006/relationships/image" Target="../media/image23.png"/><Relationship Id="rId20" Type="http://schemas.openxmlformats.org/officeDocument/2006/relationships/image" Target="../media/image22.png"/><Relationship Id="rId2" Type="http://schemas.openxmlformats.org/officeDocument/2006/relationships/image" Target="../media/image2.png"/><Relationship Id="rId19" Type="http://schemas.openxmlformats.org/officeDocument/2006/relationships/image" Target="../media/image21.svg"/><Relationship Id="rId18" Type="http://schemas.openxmlformats.org/officeDocument/2006/relationships/image" Target="../media/image20.png"/><Relationship Id="rId17" Type="http://schemas.openxmlformats.org/officeDocument/2006/relationships/image" Target="../media/image19.svg"/><Relationship Id="rId16" Type="http://schemas.openxmlformats.org/officeDocument/2006/relationships/image" Target="../media/image18.png"/><Relationship Id="rId15" Type="http://schemas.openxmlformats.org/officeDocument/2006/relationships/image" Target="../media/image17.svg"/><Relationship Id="rId14" Type="http://schemas.openxmlformats.org/officeDocument/2006/relationships/image" Target="../media/image16.png"/><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image" Target="../media/image13.svg"/><Relationship Id="rId10" Type="http://schemas.openxmlformats.org/officeDocument/2006/relationships/image" Target="../media/image1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4.png"/><Relationship Id="rId7" Type="http://schemas.openxmlformats.org/officeDocument/2006/relationships/image" Target="../media/image11.png"/><Relationship Id="rId6" Type="http://schemas.openxmlformats.org/officeDocument/2006/relationships/image" Target="../media/image98.svg"/><Relationship Id="rId5" Type="http://schemas.openxmlformats.org/officeDocument/2006/relationships/image" Target="../media/image12.png"/><Relationship Id="rId4" Type="http://schemas.openxmlformats.org/officeDocument/2006/relationships/image" Target="../media/image2.png"/><Relationship Id="rId3" Type="http://schemas.openxmlformats.org/officeDocument/2006/relationships/image" Target="../media/image8.png"/><Relationship Id="rId2" Type="http://schemas.openxmlformats.org/officeDocument/2006/relationships/image" Target="../media/image3.png"/><Relationship Id="rId16" Type="http://schemas.openxmlformats.org/officeDocument/2006/relationships/slideLayout" Target="../slideLayouts/slideLayout7.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image" Target="../media/image100.svg"/><Relationship Id="rId12" Type="http://schemas.openxmlformats.org/officeDocument/2006/relationships/image" Target="../media/image99.png"/><Relationship Id="rId11" Type="http://schemas.openxmlformats.org/officeDocument/2006/relationships/image" Target="../media/image20.png"/><Relationship Id="rId10" Type="http://schemas.openxmlformats.org/officeDocument/2006/relationships/image" Target="../media/image18.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9" Type="http://schemas.openxmlformats.org/officeDocument/2006/relationships/image" Target="../media/image99.png"/><Relationship Id="rId8" Type="http://schemas.openxmlformats.org/officeDocument/2006/relationships/image" Target="../media/image20.png"/><Relationship Id="rId7" Type="http://schemas.openxmlformats.org/officeDocument/2006/relationships/image" Target="../media/image18.png"/><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98.svg"/><Relationship Id="rId3" Type="http://schemas.openxmlformats.org/officeDocument/2006/relationships/image" Target="../media/image12.png"/><Relationship Id="rId2" Type="http://schemas.openxmlformats.org/officeDocument/2006/relationships/image" Target="../media/image3.png"/><Relationship Id="rId14" Type="http://schemas.openxmlformats.org/officeDocument/2006/relationships/slideLayout" Target="../slideLayouts/slideLayout7.xml"/><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61.png"/><Relationship Id="rId10" Type="http://schemas.openxmlformats.org/officeDocument/2006/relationships/image" Target="../media/image100.sv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4.png"/><Relationship Id="rId7" Type="http://schemas.openxmlformats.org/officeDocument/2006/relationships/image" Target="../media/image11.png"/><Relationship Id="rId6" Type="http://schemas.openxmlformats.org/officeDocument/2006/relationships/image" Target="../media/image98.svg"/><Relationship Id="rId5" Type="http://schemas.openxmlformats.org/officeDocument/2006/relationships/image" Target="../media/image12.png"/><Relationship Id="rId4" Type="http://schemas.openxmlformats.org/officeDocument/2006/relationships/image" Target="../media/image2.png"/><Relationship Id="rId3" Type="http://schemas.openxmlformats.org/officeDocument/2006/relationships/image" Target="../media/image8.png"/><Relationship Id="rId2" Type="http://schemas.openxmlformats.org/officeDocument/2006/relationships/image" Target="../media/image3.png"/><Relationship Id="rId16" Type="http://schemas.openxmlformats.org/officeDocument/2006/relationships/slideLayout" Target="../slideLayouts/slideLayout7.xml"/><Relationship Id="rId15" Type="http://schemas.openxmlformats.org/officeDocument/2006/relationships/image" Target="../media/image104.png"/><Relationship Id="rId14" Type="http://schemas.openxmlformats.org/officeDocument/2006/relationships/image" Target="../media/image103.png"/><Relationship Id="rId13" Type="http://schemas.openxmlformats.org/officeDocument/2006/relationships/image" Target="../media/image102.png"/><Relationship Id="rId12" Type="http://schemas.openxmlformats.org/officeDocument/2006/relationships/image" Target="../media/image101.png"/><Relationship Id="rId11" Type="http://schemas.openxmlformats.org/officeDocument/2006/relationships/image" Target="../media/image20.png"/><Relationship Id="rId10" Type="http://schemas.openxmlformats.org/officeDocument/2006/relationships/image" Target="../media/image18.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4.png"/><Relationship Id="rId7" Type="http://schemas.openxmlformats.org/officeDocument/2006/relationships/image" Target="../media/image11.png"/><Relationship Id="rId6" Type="http://schemas.openxmlformats.org/officeDocument/2006/relationships/image" Target="../media/image98.svg"/><Relationship Id="rId5" Type="http://schemas.openxmlformats.org/officeDocument/2006/relationships/image" Target="../media/image12.png"/><Relationship Id="rId4" Type="http://schemas.openxmlformats.org/officeDocument/2006/relationships/image" Target="../media/image2.png"/><Relationship Id="rId3" Type="http://schemas.openxmlformats.org/officeDocument/2006/relationships/image" Target="../media/image8.png"/><Relationship Id="rId2" Type="http://schemas.openxmlformats.org/officeDocument/2006/relationships/image" Target="../media/image3.png"/><Relationship Id="rId16" Type="http://schemas.openxmlformats.org/officeDocument/2006/relationships/slideLayout" Target="../slideLayouts/slideLayout7.xml"/><Relationship Id="rId15" Type="http://schemas.openxmlformats.org/officeDocument/2006/relationships/tags" Target="../tags/tag6.xml"/><Relationship Id="rId14" Type="http://schemas.openxmlformats.org/officeDocument/2006/relationships/tags" Target="../tags/tag5.xml"/><Relationship Id="rId13" Type="http://schemas.openxmlformats.org/officeDocument/2006/relationships/image" Target="../media/image106.svg"/><Relationship Id="rId12" Type="http://schemas.openxmlformats.org/officeDocument/2006/relationships/image" Target="../media/image105.png"/><Relationship Id="rId11" Type="http://schemas.openxmlformats.org/officeDocument/2006/relationships/image" Target="../media/image20.png"/><Relationship Id="rId10" Type="http://schemas.openxmlformats.org/officeDocument/2006/relationships/image" Target="../media/image18.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6.png"/><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image" Target="../media/image20.png"/><Relationship Id="rId4" Type="http://schemas.openxmlformats.org/officeDocument/2006/relationships/image" Target="../media/image18.png"/><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4.png"/><Relationship Id="rId7" Type="http://schemas.openxmlformats.org/officeDocument/2006/relationships/image" Target="../media/image11.png"/><Relationship Id="rId6" Type="http://schemas.openxmlformats.org/officeDocument/2006/relationships/image" Target="../media/image98.svg"/><Relationship Id="rId5" Type="http://schemas.openxmlformats.org/officeDocument/2006/relationships/image" Target="../media/image12.png"/><Relationship Id="rId4" Type="http://schemas.openxmlformats.org/officeDocument/2006/relationships/image" Target="../media/image2.png"/><Relationship Id="rId3" Type="http://schemas.openxmlformats.org/officeDocument/2006/relationships/image" Target="../media/image8.png"/><Relationship Id="rId2" Type="http://schemas.openxmlformats.org/officeDocument/2006/relationships/image" Target="../media/image3.png"/><Relationship Id="rId17" Type="http://schemas.openxmlformats.org/officeDocument/2006/relationships/slideLayout" Target="../slideLayouts/slideLayout7.xml"/><Relationship Id="rId16" Type="http://schemas.openxmlformats.org/officeDocument/2006/relationships/image" Target="../media/image108.png"/><Relationship Id="rId15" Type="http://schemas.openxmlformats.org/officeDocument/2006/relationships/image" Target="../media/image103.png"/><Relationship Id="rId14" Type="http://schemas.openxmlformats.org/officeDocument/2006/relationships/image" Target="../media/image107.png"/><Relationship Id="rId13" Type="http://schemas.openxmlformats.org/officeDocument/2006/relationships/image" Target="../media/image102.png"/><Relationship Id="rId12" Type="http://schemas.openxmlformats.org/officeDocument/2006/relationships/image" Target="../media/image101.png"/><Relationship Id="rId11" Type="http://schemas.openxmlformats.org/officeDocument/2006/relationships/image" Target="../media/image20.png"/><Relationship Id="rId10" Type="http://schemas.openxmlformats.org/officeDocument/2006/relationships/image" Target="../media/image18.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9" Type="http://schemas.openxmlformats.org/officeDocument/2006/relationships/image" Target="../media/image99.png"/><Relationship Id="rId8" Type="http://schemas.openxmlformats.org/officeDocument/2006/relationships/image" Target="../media/image20.png"/><Relationship Id="rId7" Type="http://schemas.openxmlformats.org/officeDocument/2006/relationships/image" Target="../media/image18.png"/><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1.png"/><Relationship Id="rId3" Type="http://schemas.openxmlformats.org/officeDocument/2006/relationships/image" Target="../media/image98.svg"/><Relationship Id="rId2" Type="http://schemas.openxmlformats.org/officeDocument/2006/relationships/image" Target="../media/image12.png"/><Relationship Id="rId14" Type="http://schemas.openxmlformats.org/officeDocument/2006/relationships/slideLayout" Target="../slideLayouts/slideLayout7.xml"/><Relationship Id="rId13" Type="http://schemas.openxmlformats.org/officeDocument/2006/relationships/image" Target="../media/image109.png"/><Relationship Id="rId12" Type="http://schemas.openxmlformats.org/officeDocument/2006/relationships/image" Target="../media/image90.png"/><Relationship Id="rId11" Type="http://schemas.openxmlformats.org/officeDocument/2006/relationships/image" Target="../media/image88.png"/><Relationship Id="rId10" Type="http://schemas.openxmlformats.org/officeDocument/2006/relationships/image" Target="../media/image100.sv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6.png"/><Relationship Id="rId7" Type="http://schemas.openxmlformats.org/officeDocument/2006/relationships/image" Target="../media/image14.png"/><Relationship Id="rId6" Type="http://schemas.openxmlformats.org/officeDocument/2006/relationships/image" Target="../media/image11.png"/><Relationship Id="rId5" Type="http://schemas.openxmlformats.org/officeDocument/2006/relationships/image" Target="../media/image98.svg"/><Relationship Id="rId4" Type="http://schemas.openxmlformats.org/officeDocument/2006/relationships/image" Target="../media/image12.png"/><Relationship Id="rId3" Type="http://schemas.openxmlformats.org/officeDocument/2006/relationships/image" Target="../media/image8.png"/><Relationship Id="rId2" Type="http://schemas.openxmlformats.org/officeDocument/2006/relationships/image" Target="../media/image3.png"/><Relationship Id="rId15" Type="http://schemas.openxmlformats.org/officeDocument/2006/relationships/slideLayout" Target="../slideLayouts/slideLayout7.xml"/><Relationship Id="rId14" Type="http://schemas.openxmlformats.org/officeDocument/2006/relationships/image" Target="../media/image112.svg"/><Relationship Id="rId13" Type="http://schemas.openxmlformats.org/officeDocument/2006/relationships/image" Target="../media/image111.png"/><Relationship Id="rId12" Type="http://schemas.openxmlformats.org/officeDocument/2006/relationships/image" Target="../media/image110.png"/><Relationship Id="rId11" Type="http://schemas.openxmlformats.org/officeDocument/2006/relationships/image" Target="../media/image101.png"/><Relationship Id="rId10" Type="http://schemas.openxmlformats.org/officeDocument/2006/relationships/image" Target="../media/image20.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9" Type="http://schemas.openxmlformats.org/officeDocument/2006/relationships/hyperlink" Target="https://github.com/huange888/two-sided-matching-method" TargetMode="External"/><Relationship Id="rId8" Type="http://schemas.openxmlformats.org/officeDocument/2006/relationships/hyperlink" Target="https://github.com/huange888/two-sided-matching-method&#13;" TargetMode="External"/><Relationship Id="rId7" Type="http://schemas.openxmlformats.org/officeDocument/2006/relationships/image" Target="../media/image116.png"/><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115.svg"/><Relationship Id="rId3" Type="http://schemas.openxmlformats.org/officeDocument/2006/relationships/image" Target="../media/image114.png"/><Relationship Id="rId2" Type="http://schemas.openxmlformats.org/officeDocument/2006/relationships/image" Target="../media/image113.png"/><Relationship Id="rId10" Type="http://schemas.openxmlformats.org/officeDocument/2006/relationships/slideLayout" Target="../slideLayouts/slideLayout7.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20.png"/><Relationship Id="rId11" Type="http://schemas.openxmlformats.org/officeDocument/2006/relationships/image" Target="../media/image18.png"/><Relationship Id="rId10" Type="http://schemas.openxmlformats.org/officeDocument/2006/relationships/image" Target="../media/image16.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6.png"/><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25.svg"/><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8.svg"/><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32.svg"/><Relationship Id="rId8" Type="http://schemas.openxmlformats.org/officeDocument/2006/relationships/image" Target="../media/image31.png"/><Relationship Id="rId7" Type="http://schemas.openxmlformats.org/officeDocument/2006/relationships/image" Target="../media/image30.svg"/><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8.png"/><Relationship Id="rId2" Type="http://schemas.openxmlformats.org/officeDocument/2006/relationships/image" Target="../media/image3.png"/><Relationship Id="rId12" Type="http://schemas.openxmlformats.org/officeDocument/2006/relationships/slideLayout" Target="../slideLayouts/slideLayout7.xml"/><Relationship Id="rId11" Type="http://schemas.openxmlformats.org/officeDocument/2006/relationships/image" Target="../media/image34.svg"/><Relationship Id="rId10" Type="http://schemas.openxmlformats.org/officeDocument/2006/relationships/image" Target="../media/image33.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38.svg"/><Relationship Id="rId8" Type="http://schemas.openxmlformats.org/officeDocument/2006/relationships/image" Target="../media/image37.png"/><Relationship Id="rId7" Type="http://schemas.openxmlformats.org/officeDocument/2006/relationships/image" Target="../media/image36.svg"/><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8.pn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0.svg"/><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2.svg"/><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8.png"/><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image" Target="../media/image47.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175694" y="-1517056"/>
            <a:ext cx="3795669" cy="3767201"/>
            <a:chOff x="0" y="0"/>
            <a:chExt cx="5060892" cy="5022935"/>
          </a:xfrm>
        </p:grpSpPr>
        <p:sp>
          <p:nvSpPr>
            <p:cNvPr id="5" name="Freeform 5"/>
            <p:cNvSpPr/>
            <p:nvPr/>
          </p:nvSpPr>
          <p:spPr>
            <a:xfrm>
              <a:off x="0" y="0"/>
              <a:ext cx="5060950" cy="5022977"/>
            </a:xfrm>
            <a:custGeom>
              <a:avLst/>
              <a:gdLst/>
              <a:ahLst/>
              <a:cxnLst/>
              <a:rect l="l" t="t" r="r" b="b"/>
              <a:pathLst>
                <a:path w="5060950" h="5022977">
                  <a:moveTo>
                    <a:pt x="0" y="0"/>
                  </a:moveTo>
                  <a:lnTo>
                    <a:pt x="5060950" y="0"/>
                  </a:lnTo>
                  <a:lnTo>
                    <a:pt x="5060950" y="5022977"/>
                  </a:lnTo>
                  <a:lnTo>
                    <a:pt x="0" y="5022977"/>
                  </a:lnTo>
                  <a:lnTo>
                    <a:pt x="0" y="0"/>
                  </a:lnTo>
                  <a:close/>
                </a:path>
              </a:pathLst>
            </a:custGeom>
            <a:blipFill>
              <a:blip r:embed="rId2"/>
              <a:stretch>
                <a:fillRect l="-45" r="-44"/>
              </a:stretch>
            </a:blipFill>
          </p:spPr>
        </p:sp>
      </p:grpSp>
      <p:grpSp>
        <p:nvGrpSpPr>
          <p:cNvPr id="6" name="Group 6"/>
          <p:cNvGrpSpPr/>
          <p:nvPr/>
        </p:nvGrpSpPr>
        <p:grpSpPr>
          <a:xfrm>
            <a:off x="1539515" y="7793877"/>
            <a:ext cx="4992486" cy="4986245"/>
            <a:chOff x="0" y="0"/>
            <a:chExt cx="6656648" cy="6648327"/>
          </a:xfrm>
        </p:grpSpPr>
        <p:sp>
          <p:nvSpPr>
            <p:cNvPr id="7" name="Freeform 7"/>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3"/>
              <a:stretch>
                <a:fillRect t="-62" b="-62"/>
              </a:stretch>
            </a:blipFill>
          </p:spPr>
        </p:sp>
      </p:grpSp>
      <p:grpSp>
        <p:nvGrpSpPr>
          <p:cNvPr id="8" name="Group 8"/>
          <p:cNvGrpSpPr/>
          <p:nvPr/>
        </p:nvGrpSpPr>
        <p:grpSpPr>
          <a:xfrm>
            <a:off x="12744076" y="5381924"/>
            <a:ext cx="2863685" cy="19050"/>
            <a:chOff x="0" y="0"/>
            <a:chExt cx="3818247" cy="25400"/>
          </a:xfrm>
        </p:grpSpPr>
        <p:sp>
          <p:nvSpPr>
            <p:cNvPr id="9" name="Freeform 9"/>
            <p:cNvSpPr/>
            <p:nvPr/>
          </p:nvSpPr>
          <p:spPr>
            <a:xfrm>
              <a:off x="12700" y="0"/>
              <a:ext cx="3792855" cy="25400"/>
            </a:xfrm>
            <a:custGeom>
              <a:avLst/>
              <a:gdLst/>
              <a:ahLst/>
              <a:cxnLst/>
              <a:rect l="l" t="t" r="r" b="b"/>
              <a:pathLst>
                <a:path w="3792855" h="25400">
                  <a:moveTo>
                    <a:pt x="0" y="0"/>
                  </a:moveTo>
                  <a:lnTo>
                    <a:pt x="3792855" y="0"/>
                  </a:lnTo>
                  <a:lnTo>
                    <a:pt x="3792855" y="25400"/>
                  </a:lnTo>
                  <a:lnTo>
                    <a:pt x="0" y="25400"/>
                  </a:lnTo>
                  <a:close/>
                </a:path>
              </a:pathLst>
            </a:custGeom>
            <a:solidFill>
              <a:srgbClr val="3B64C9">
                <a:alpha val="89804"/>
              </a:srgbClr>
            </a:solidFill>
          </p:spPr>
        </p:sp>
      </p:grpSp>
      <p:grpSp>
        <p:nvGrpSpPr>
          <p:cNvPr id="10" name="Group 10"/>
          <p:cNvGrpSpPr/>
          <p:nvPr/>
        </p:nvGrpSpPr>
        <p:grpSpPr>
          <a:xfrm>
            <a:off x="17755187" y="357020"/>
            <a:ext cx="19050" cy="3739590"/>
            <a:chOff x="0" y="0"/>
            <a:chExt cx="25400" cy="4986120"/>
          </a:xfrm>
        </p:grpSpPr>
        <p:sp>
          <p:nvSpPr>
            <p:cNvPr id="11" name="Freeform 11"/>
            <p:cNvSpPr/>
            <p:nvPr/>
          </p:nvSpPr>
          <p:spPr>
            <a:xfrm>
              <a:off x="0" y="16891"/>
              <a:ext cx="33909" cy="4960747"/>
            </a:xfrm>
            <a:custGeom>
              <a:avLst/>
              <a:gdLst/>
              <a:ahLst/>
              <a:cxnLst/>
              <a:rect l="l" t="t" r="r" b="b"/>
              <a:pathLst>
                <a:path w="33909" h="4960747">
                  <a:moveTo>
                    <a:pt x="0" y="4960747"/>
                  </a:moveTo>
                  <a:lnTo>
                    <a:pt x="0" y="0"/>
                  </a:lnTo>
                  <a:lnTo>
                    <a:pt x="33909" y="0"/>
                  </a:lnTo>
                  <a:lnTo>
                    <a:pt x="33909" y="4960747"/>
                  </a:lnTo>
                  <a:close/>
                </a:path>
              </a:pathLst>
            </a:custGeom>
            <a:solidFill>
              <a:srgbClr val="AEAEAF">
                <a:alpha val="89804"/>
              </a:srgbClr>
            </a:solidFill>
          </p:spPr>
        </p:sp>
      </p:grpSp>
      <p:grpSp>
        <p:nvGrpSpPr>
          <p:cNvPr id="12" name="Group 12"/>
          <p:cNvGrpSpPr/>
          <p:nvPr/>
        </p:nvGrpSpPr>
        <p:grpSpPr>
          <a:xfrm>
            <a:off x="17521522" y="577122"/>
            <a:ext cx="486379" cy="486379"/>
            <a:chOff x="0" y="0"/>
            <a:chExt cx="648505" cy="648505"/>
          </a:xfrm>
        </p:grpSpPr>
        <p:sp>
          <p:nvSpPr>
            <p:cNvPr id="13" name="Freeform 1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4"/>
              <a:stretch>
                <a:fillRect r="-6" b="-6"/>
              </a:stretch>
            </a:blipFill>
          </p:spPr>
        </p:sp>
      </p:grpSp>
      <p:grpSp>
        <p:nvGrpSpPr>
          <p:cNvPr id="14" name="Group 14"/>
          <p:cNvGrpSpPr/>
          <p:nvPr/>
        </p:nvGrpSpPr>
        <p:grpSpPr>
          <a:xfrm>
            <a:off x="1152226" y="3387866"/>
            <a:ext cx="19050" cy="3739590"/>
            <a:chOff x="0" y="0"/>
            <a:chExt cx="25400" cy="4986120"/>
          </a:xfrm>
        </p:grpSpPr>
        <p:sp>
          <p:nvSpPr>
            <p:cNvPr id="15" name="Freeform 15"/>
            <p:cNvSpPr/>
            <p:nvPr/>
          </p:nvSpPr>
          <p:spPr>
            <a:xfrm>
              <a:off x="0" y="12700"/>
              <a:ext cx="25400" cy="4960747"/>
            </a:xfrm>
            <a:custGeom>
              <a:avLst/>
              <a:gdLst/>
              <a:ahLst/>
              <a:cxnLst/>
              <a:rect l="l" t="t" r="r" b="b"/>
              <a:pathLst>
                <a:path w="25400" h="4960747">
                  <a:moveTo>
                    <a:pt x="25400" y="0"/>
                  </a:moveTo>
                  <a:lnTo>
                    <a:pt x="25400" y="4960747"/>
                  </a:lnTo>
                  <a:lnTo>
                    <a:pt x="0" y="4960747"/>
                  </a:lnTo>
                  <a:lnTo>
                    <a:pt x="0" y="0"/>
                  </a:lnTo>
                  <a:close/>
                </a:path>
              </a:pathLst>
            </a:custGeom>
            <a:solidFill>
              <a:srgbClr val="AEAEAF">
                <a:alpha val="89804"/>
              </a:srgbClr>
            </a:solidFill>
          </p:spPr>
        </p:sp>
      </p:grpSp>
      <p:grpSp>
        <p:nvGrpSpPr>
          <p:cNvPr id="16" name="Group 16"/>
          <p:cNvGrpSpPr/>
          <p:nvPr/>
        </p:nvGrpSpPr>
        <p:grpSpPr>
          <a:xfrm rot="-10800000">
            <a:off x="918562" y="3721956"/>
            <a:ext cx="486379" cy="486379"/>
            <a:chOff x="0" y="0"/>
            <a:chExt cx="648505" cy="648505"/>
          </a:xfrm>
        </p:grpSpPr>
        <p:sp>
          <p:nvSpPr>
            <p:cNvPr id="17" name="Freeform 17"/>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4"/>
              <a:stretch>
                <a:fillRect r="-6" b="-6"/>
              </a:stretch>
            </a:blipFill>
          </p:spPr>
        </p:sp>
      </p:grpSp>
      <p:grpSp>
        <p:nvGrpSpPr>
          <p:cNvPr id="18" name="Group 18"/>
          <p:cNvGrpSpPr/>
          <p:nvPr/>
        </p:nvGrpSpPr>
        <p:grpSpPr>
          <a:xfrm>
            <a:off x="1142701" y="8973941"/>
            <a:ext cx="19050" cy="876370"/>
            <a:chOff x="0" y="0"/>
            <a:chExt cx="25400" cy="1168493"/>
          </a:xfrm>
        </p:grpSpPr>
        <p:sp>
          <p:nvSpPr>
            <p:cNvPr id="19" name="Freeform 19"/>
            <p:cNvSpPr/>
            <p:nvPr/>
          </p:nvSpPr>
          <p:spPr>
            <a:xfrm>
              <a:off x="0" y="12700"/>
              <a:ext cx="25400" cy="1143127"/>
            </a:xfrm>
            <a:custGeom>
              <a:avLst/>
              <a:gdLst/>
              <a:ahLst/>
              <a:cxnLst/>
              <a:rect l="l" t="t" r="r" b="b"/>
              <a:pathLst>
                <a:path w="25400" h="1143127">
                  <a:moveTo>
                    <a:pt x="25400" y="0"/>
                  </a:moveTo>
                  <a:lnTo>
                    <a:pt x="25400" y="1143127"/>
                  </a:lnTo>
                  <a:lnTo>
                    <a:pt x="0" y="1143127"/>
                  </a:lnTo>
                  <a:lnTo>
                    <a:pt x="0" y="0"/>
                  </a:lnTo>
                  <a:close/>
                </a:path>
              </a:pathLst>
            </a:custGeom>
            <a:solidFill>
              <a:srgbClr val="AEAEAF">
                <a:alpha val="89804"/>
              </a:srgbClr>
            </a:solidFill>
          </p:spPr>
        </p:sp>
      </p:grpSp>
      <p:grpSp>
        <p:nvGrpSpPr>
          <p:cNvPr id="20" name="Group 20"/>
          <p:cNvGrpSpPr/>
          <p:nvPr/>
        </p:nvGrpSpPr>
        <p:grpSpPr>
          <a:xfrm>
            <a:off x="712616" y="9401175"/>
            <a:ext cx="2711714" cy="19050"/>
            <a:chOff x="0" y="0"/>
            <a:chExt cx="3615619" cy="25400"/>
          </a:xfrm>
        </p:grpSpPr>
        <p:sp>
          <p:nvSpPr>
            <p:cNvPr id="21" name="Freeform 21"/>
            <p:cNvSpPr/>
            <p:nvPr/>
          </p:nvSpPr>
          <p:spPr>
            <a:xfrm>
              <a:off x="12700" y="0"/>
              <a:ext cx="3590163" cy="25400"/>
            </a:xfrm>
            <a:custGeom>
              <a:avLst/>
              <a:gdLst/>
              <a:ahLst/>
              <a:cxnLst/>
              <a:rect l="l" t="t" r="r" b="b"/>
              <a:pathLst>
                <a:path w="3590163" h="25400">
                  <a:moveTo>
                    <a:pt x="0" y="0"/>
                  </a:moveTo>
                  <a:lnTo>
                    <a:pt x="3590163" y="0"/>
                  </a:lnTo>
                  <a:lnTo>
                    <a:pt x="3590163" y="25400"/>
                  </a:lnTo>
                  <a:lnTo>
                    <a:pt x="0" y="25400"/>
                  </a:lnTo>
                  <a:close/>
                </a:path>
              </a:pathLst>
            </a:custGeom>
            <a:solidFill>
              <a:srgbClr val="AEAEAF">
                <a:alpha val="89804"/>
              </a:srgbClr>
            </a:solidFill>
          </p:spPr>
        </p:sp>
      </p:grpSp>
      <p:grpSp>
        <p:nvGrpSpPr>
          <p:cNvPr id="22" name="Group 22"/>
          <p:cNvGrpSpPr/>
          <p:nvPr/>
        </p:nvGrpSpPr>
        <p:grpSpPr>
          <a:xfrm>
            <a:off x="17278332" y="7548130"/>
            <a:ext cx="19050" cy="2302181"/>
            <a:chOff x="0" y="0"/>
            <a:chExt cx="25400" cy="3069575"/>
          </a:xfrm>
        </p:grpSpPr>
        <p:sp>
          <p:nvSpPr>
            <p:cNvPr id="23" name="Freeform 23"/>
            <p:cNvSpPr/>
            <p:nvPr/>
          </p:nvSpPr>
          <p:spPr>
            <a:xfrm>
              <a:off x="0" y="12700"/>
              <a:ext cx="25400" cy="3044190"/>
            </a:xfrm>
            <a:custGeom>
              <a:avLst/>
              <a:gdLst/>
              <a:ahLst/>
              <a:cxnLst/>
              <a:rect l="l" t="t" r="r" b="b"/>
              <a:pathLst>
                <a:path w="25400" h="3044190">
                  <a:moveTo>
                    <a:pt x="25400" y="0"/>
                  </a:moveTo>
                  <a:lnTo>
                    <a:pt x="25400" y="3044190"/>
                  </a:lnTo>
                  <a:lnTo>
                    <a:pt x="0" y="3044190"/>
                  </a:lnTo>
                  <a:lnTo>
                    <a:pt x="0" y="0"/>
                  </a:lnTo>
                  <a:close/>
                </a:path>
              </a:pathLst>
            </a:custGeom>
            <a:solidFill>
              <a:srgbClr val="AEAEAF">
                <a:alpha val="89804"/>
              </a:srgbClr>
            </a:solidFill>
          </p:spPr>
        </p:sp>
      </p:grpSp>
      <p:grpSp>
        <p:nvGrpSpPr>
          <p:cNvPr id="24" name="Group 24"/>
          <p:cNvGrpSpPr/>
          <p:nvPr/>
        </p:nvGrpSpPr>
        <p:grpSpPr>
          <a:xfrm>
            <a:off x="16488036" y="9401175"/>
            <a:ext cx="1286200" cy="19050"/>
            <a:chOff x="0" y="0"/>
            <a:chExt cx="1714933" cy="25400"/>
          </a:xfrm>
        </p:grpSpPr>
        <p:sp>
          <p:nvSpPr>
            <p:cNvPr id="25" name="Freeform 25"/>
            <p:cNvSpPr/>
            <p:nvPr/>
          </p:nvSpPr>
          <p:spPr>
            <a:xfrm>
              <a:off x="12700" y="0"/>
              <a:ext cx="1689481" cy="25400"/>
            </a:xfrm>
            <a:custGeom>
              <a:avLst/>
              <a:gdLst/>
              <a:ahLst/>
              <a:cxnLst/>
              <a:rect l="l" t="t" r="r" b="b"/>
              <a:pathLst>
                <a:path w="1689481" h="25400">
                  <a:moveTo>
                    <a:pt x="0" y="0"/>
                  </a:moveTo>
                  <a:lnTo>
                    <a:pt x="1689481" y="0"/>
                  </a:lnTo>
                  <a:lnTo>
                    <a:pt x="1689481" y="25400"/>
                  </a:lnTo>
                  <a:lnTo>
                    <a:pt x="0" y="25400"/>
                  </a:lnTo>
                  <a:close/>
                </a:path>
              </a:pathLst>
            </a:custGeom>
            <a:solidFill>
              <a:srgbClr val="AEAEAF">
                <a:alpha val="89804"/>
              </a:srgbClr>
            </a:solidFill>
          </p:spPr>
        </p:sp>
      </p:grpSp>
      <p:grpSp>
        <p:nvGrpSpPr>
          <p:cNvPr id="26" name="Group 26"/>
          <p:cNvGrpSpPr/>
          <p:nvPr/>
        </p:nvGrpSpPr>
        <p:grpSpPr>
          <a:xfrm>
            <a:off x="10184938" y="3753445"/>
            <a:ext cx="7074362" cy="3749412"/>
            <a:chOff x="0" y="0"/>
            <a:chExt cx="9432483" cy="4999216"/>
          </a:xfrm>
        </p:grpSpPr>
        <p:sp>
          <p:nvSpPr>
            <p:cNvPr id="27" name="Freeform 27"/>
            <p:cNvSpPr/>
            <p:nvPr/>
          </p:nvSpPr>
          <p:spPr>
            <a:xfrm>
              <a:off x="0" y="0"/>
              <a:ext cx="9432544" cy="4999228"/>
            </a:xfrm>
            <a:custGeom>
              <a:avLst/>
              <a:gdLst/>
              <a:ahLst/>
              <a:cxnLst/>
              <a:rect l="l" t="t" r="r" b="b"/>
              <a:pathLst>
                <a:path w="9432544" h="4999228">
                  <a:moveTo>
                    <a:pt x="0" y="0"/>
                  </a:moveTo>
                  <a:lnTo>
                    <a:pt x="9432544" y="0"/>
                  </a:lnTo>
                  <a:lnTo>
                    <a:pt x="9432544" y="4999228"/>
                  </a:lnTo>
                  <a:lnTo>
                    <a:pt x="0" y="4999228"/>
                  </a:lnTo>
                  <a:lnTo>
                    <a:pt x="0" y="0"/>
                  </a:lnTo>
                  <a:close/>
                </a:path>
              </a:pathLst>
            </a:custGeom>
            <a:blipFill>
              <a:blip r:embed="rId5"/>
              <a:stretch>
                <a:fillRect t="-75" b="-74"/>
              </a:stretch>
            </a:blipFill>
          </p:spPr>
        </p:sp>
      </p:grpSp>
      <p:sp>
        <p:nvSpPr>
          <p:cNvPr id="28" name="TextBox 28"/>
          <p:cNvSpPr txBox="1"/>
          <p:nvPr/>
        </p:nvSpPr>
        <p:spPr>
          <a:xfrm>
            <a:off x="918562" y="772492"/>
            <a:ext cx="16780349" cy="2186749"/>
          </a:xfrm>
          <a:prstGeom prst="rect">
            <a:avLst/>
          </a:prstGeom>
        </p:spPr>
        <p:txBody>
          <a:bodyPr lIns="0" tIns="0" rIns="0" bIns="0" rtlCol="0" anchor="t">
            <a:spAutoFit/>
          </a:bodyPr>
          <a:lstStyle/>
          <a:p>
            <a:pPr algn="l">
              <a:lnSpc>
                <a:spcPts val="15630"/>
              </a:lnSpc>
            </a:pPr>
            <a:r>
              <a:rPr lang="en-US" sz="11160" spc="814">
                <a:solidFill>
                  <a:srgbClr val="3B64C9"/>
                </a:solidFill>
                <a:latin typeface="Arimo" panose="020B0604020202020204"/>
              </a:rPr>
              <a:t>Two-Sided Matching</a:t>
            </a:r>
            <a:endParaRPr lang="en-US" sz="11160" spc="814">
              <a:solidFill>
                <a:srgbClr val="3B64C9"/>
              </a:solidFill>
              <a:latin typeface="Arimo" panose="020B0604020202020204"/>
            </a:endParaRPr>
          </a:p>
        </p:txBody>
      </p:sp>
      <p:sp>
        <p:nvSpPr>
          <p:cNvPr id="29" name="TextBox 29"/>
          <p:cNvSpPr txBox="1"/>
          <p:nvPr/>
        </p:nvSpPr>
        <p:spPr>
          <a:xfrm>
            <a:off x="1066486" y="3397146"/>
            <a:ext cx="13429700" cy="1622709"/>
          </a:xfrm>
          <a:prstGeom prst="rect">
            <a:avLst/>
          </a:prstGeom>
        </p:spPr>
        <p:txBody>
          <a:bodyPr lIns="0" tIns="0" rIns="0" bIns="0" rtlCol="0" anchor="t">
            <a:spAutoFit/>
          </a:bodyPr>
          <a:lstStyle/>
          <a:p>
            <a:pPr algn="l">
              <a:lnSpc>
                <a:spcPts val="6110"/>
              </a:lnSpc>
            </a:pPr>
            <a:r>
              <a:rPr lang="en-US" sz="4365" spc="2102">
                <a:solidFill>
                  <a:srgbClr val="3B64C9">
                    <a:alpha val="58824"/>
                  </a:srgbClr>
                </a:solidFill>
                <a:ea typeface="Ablation"/>
              </a:rPr>
              <a:t>组员：何家欢、贺江涛、</a:t>
            </a:r>
            <a:endParaRPr lang="en-US" sz="4365" spc="2102">
              <a:solidFill>
                <a:srgbClr val="3B64C9">
                  <a:alpha val="58824"/>
                </a:srgbClr>
              </a:solidFill>
              <a:ea typeface="Ablation"/>
            </a:endParaRPr>
          </a:p>
          <a:p>
            <a:pPr algn="l">
              <a:lnSpc>
                <a:spcPts val="6110"/>
              </a:lnSpc>
            </a:pPr>
            <a:r>
              <a:rPr lang="en-US" sz="4365" spc="2102">
                <a:solidFill>
                  <a:srgbClr val="3B64C9">
                    <a:alpha val="58824"/>
                  </a:srgbClr>
                </a:solidFill>
                <a:ea typeface="Ablation"/>
              </a:rPr>
              <a:t>张语瑄、张越、蔡晓霞</a:t>
            </a:r>
            <a:endParaRPr lang="en-US" sz="4365" spc="2102">
              <a:solidFill>
                <a:srgbClr val="3B64C9">
                  <a:alpha val="58824"/>
                </a:srgbClr>
              </a:solidFill>
              <a:ea typeface="Ablation"/>
            </a:endParaRPr>
          </a:p>
        </p:txBody>
      </p:sp>
      <p:sp>
        <p:nvSpPr>
          <p:cNvPr id="30" name="TextBox 30"/>
          <p:cNvSpPr txBox="1"/>
          <p:nvPr/>
        </p:nvSpPr>
        <p:spPr>
          <a:xfrm>
            <a:off x="1295086" y="8009587"/>
            <a:ext cx="13955889" cy="1830705"/>
          </a:xfrm>
          <a:prstGeom prst="rect">
            <a:avLst/>
          </a:prstGeom>
        </p:spPr>
        <p:txBody>
          <a:bodyPr lIns="0" tIns="0" rIns="0" bIns="0" rtlCol="0" anchor="t">
            <a:spAutoFit/>
          </a:bodyPr>
          <a:lstStyle/>
          <a:p>
            <a:pPr algn="ctr">
              <a:lnSpc>
                <a:spcPts val="4760"/>
              </a:lnSpc>
            </a:pPr>
            <a:r>
              <a:rPr lang="en-US" sz="3400">
                <a:solidFill>
                  <a:srgbClr val="3B64C9"/>
                </a:solidFill>
                <a:ea typeface="Arimo" panose="020B0604020202020204"/>
              </a:rPr>
              <a:t>参考文献：[1]包伊宁,陈希,张文博.考虑乘客爽约行为的网约车个性化司乘双边匹配决策方法[J/OL].工业工程与管理,1-15[2024-04-20].</a:t>
            </a:r>
            <a:endParaRPr lang="en-US" sz="3400">
              <a:solidFill>
                <a:srgbClr val="3B64C9"/>
              </a:solidFill>
              <a:ea typeface="Arimo" panose="020B0604020202020204"/>
            </a:endParaRPr>
          </a:p>
          <a:p>
            <a:pPr algn="ctr">
              <a:lnSpc>
                <a:spcPts val="4760"/>
              </a:lnSpc>
            </a:pPr>
            <a:r>
              <a:rPr lang="en-US" sz="3400">
                <a:solidFill>
                  <a:srgbClr val="3B64C9"/>
                </a:solidFill>
                <a:ea typeface="Arimo" panose="020B0604020202020204"/>
              </a:rPr>
              <a:t>http://kns.cnki.net/kcms/detail/31.1738.t.20240409.0956.003.html</a:t>
            </a:r>
            <a:endParaRPr lang="en-US" sz="3400">
              <a:solidFill>
                <a:srgbClr val="3B64C9"/>
              </a:solidFill>
              <a:ea typeface="Arimo" panose="020B0604020202020204"/>
            </a:endParaRPr>
          </a:p>
        </p:txBody>
      </p:sp>
      <p:sp>
        <p:nvSpPr>
          <p:cNvPr id="32" name="文本框 31"/>
          <p:cNvSpPr txBox="1"/>
          <p:nvPr/>
        </p:nvSpPr>
        <p:spPr>
          <a:xfrm>
            <a:off x="1447800" y="5728970"/>
            <a:ext cx="5198745" cy="1355725"/>
          </a:xfrm>
          <a:prstGeom prst="rect">
            <a:avLst/>
          </a:prstGeom>
          <a:noFill/>
        </p:spPr>
        <p:txBody>
          <a:bodyPr wrap="square" rtlCol="0">
            <a:noAutofit/>
          </a:bodyPr>
          <a:p>
            <a:pPr indent="0" algn="l" fontAlgn="auto">
              <a:lnSpc>
                <a:spcPct val="150000"/>
              </a:lnSpc>
              <a:buClrTx/>
              <a:buSzTx/>
              <a:buFontTx/>
            </a:pPr>
            <a:r>
              <a:rPr lang="zh-CN" altLang="en-US" sz="2400">
                <a:solidFill>
                  <a:schemeClr val="accent1"/>
                </a:solidFill>
                <a:effectLst>
                  <a:outerShdw blurRad="38100" dist="25400" dir="5400000" algn="ctr" rotWithShape="0">
                    <a:srgbClr val="6E747A">
                      <a:alpha val="43000"/>
                    </a:srgbClr>
                  </a:outerShdw>
                </a:effectLst>
              </a:rPr>
              <a:t>整体项目代码实现：何家欢  </a:t>
            </a:r>
            <a:endParaRPr lang="zh-CN" altLang="en-US" sz="2400">
              <a:solidFill>
                <a:schemeClr val="accent1"/>
              </a:solidFill>
              <a:effectLst>
                <a:outerShdw blurRad="38100" dist="25400" dir="5400000" algn="ctr" rotWithShape="0">
                  <a:srgbClr val="6E747A">
                    <a:alpha val="43000"/>
                  </a:srgbClr>
                </a:outerShdw>
              </a:effectLst>
            </a:endParaRPr>
          </a:p>
          <a:p>
            <a:pPr indent="0" algn="l" fontAlgn="auto">
              <a:lnSpc>
                <a:spcPct val="150000"/>
              </a:lnSpc>
              <a:buClrTx/>
              <a:buSzTx/>
              <a:buFontTx/>
            </a:pPr>
            <a:r>
              <a:rPr lang="zh-CN" altLang="en-US" sz="2400">
                <a:solidFill>
                  <a:schemeClr val="accent1"/>
                </a:solidFill>
                <a:effectLst>
                  <a:outerShdw blurRad="38100" dist="25400" dir="5400000" algn="ctr" rotWithShape="0">
                    <a:srgbClr val="6E747A">
                      <a:alpha val="43000"/>
                    </a:srgbClr>
                  </a:outerShdw>
                </a:effectLst>
              </a:rPr>
              <a:t>latex数学公式编辑：贺江涛</a:t>
            </a:r>
            <a:br>
              <a:rPr lang="zh-CN" altLang="en-US" sz="2400">
                <a:solidFill>
                  <a:schemeClr val="accent1"/>
                </a:solidFill>
                <a:effectLst>
                  <a:outerShdw blurRad="38100" dist="25400" dir="5400000" algn="ctr" rotWithShape="0">
                    <a:srgbClr val="6E747A">
                      <a:alpha val="43000"/>
                    </a:srgbClr>
                  </a:outerShdw>
                </a:effectLst>
              </a:rPr>
            </a:br>
            <a:r>
              <a:rPr lang="zh-CN" altLang="en-US" sz="2400">
                <a:solidFill>
                  <a:schemeClr val="accent1"/>
                </a:solidFill>
                <a:effectLst>
                  <a:outerShdw blurRad="38100" dist="25400" dir="5400000" algn="ctr" rotWithShape="0">
                    <a:srgbClr val="6E747A">
                      <a:alpha val="43000"/>
                    </a:srgbClr>
                  </a:outerShdw>
                </a:effectLst>
              </a:rPr>
              <a:t>ppt制作 ：</a:t>
            </a:r>
            <a:r>
              <a:rPr lang="zh-CN" altLang="en-US" sz="2400">
                <a:solidFill>
                  <a:schemeClr val="accent1"/>
                </a:solidFill>
                <a:effectLst>
                  <a:outerShdw blurRad="38100" dist="25400" dir="5400000" algn="ctr" rotWithShape="0">
                    <a:srgbClr val="6E747A">
                      <a:alpha val="43000"/>
                    </a:srgbClr>
                  </a:outerShdw>
                </a:effectLst>
                <a:sym typeface="+mn-ea"/>
              </a:rPr>
              <a:t>张语瑄、张越、蔡晓霞</a:t>
            </a:r>
            <a:endParaRPr lang="zh-CN" altLang="en-US" sz="2400">
              <a:solidFill>
                <a:schemeClr val="accent1"/>
              </a:solidFill>
              <a:effectLst>
                <a:outerShdw blurRad="38100" dist="25400" dir="5400000" algn="ctr" rotWithShape="0">
                  <a:srgbClr val="6E747A">
                    <a:alpha val="43000"/>
                  </a:srgbClr>
                </a:outerShdw>
              </a:effectLst>
            </a:endParaRPr>
          </a:p>
          <a:p>
            <a:r>
              <a:rPr lang="en-US" altLang="zh-CN" sz="2400">
                <a:solidFill>
                  <a:schemeClr val="accent1"/>
                </a:solidFill>
                <a:effectLst>
                  <a:outerShdw blurRad="38100" dist="25400" dir="5400000" algn="ctr" rotWithShape="0">
                    <a:srgbClr val="6E747A">
                      <a:alpha val="43000"/>
                    </a:srgbClr>
                  </a:outerShdw>
                </a:effectLst>
              </a:rPr>
              <a:t> </a:t>
            </a:r>
            <a:endParaRPr lang="en-US" altLang="zh-CN" sz="240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sp>
        <p:nvSpPr>
          <p:cNvPr id="4" name="TextBox 4"/>
          <p:cNvSpPr txBox="1"/>
          <p:nvPr/>
        </p:nvSpPr>
        <p:spPr>
          <a:xfrm>
            <a:off x="2070525" y="2554342"/>
            <a:ext cx="4158387" cy="851769"/>
          </a:xfrm>
          <a:prstGeom prst="rect">
            <a:avLst/>
          </a:prstGeom>
        </p:spPr>
        <p:txBody>
          <a:bodyPr lIns="0" tIns="0" rIns="0" bIns="0" rtlCol="0" anchor="t">
            <a:spAutoFit/>
          </a:bodyPr>
          <a:lstStyle/>
          <a:p>
            <a:pPr algn="l">
              <a:lnSpc>
                <a:spcPts val="6075"/>
              </a:lnSpc>
            </a:pPr>
            <a:r>
              <a:rPr lang="en-US" sz="4340">
                <a:solidFill>
                  <a:srgbClr val="545454"/>
                </a:solidFill>
                <a:latin typeface="Ablation"/>
              </a:rPr>
              <a:t>PART THREE</a:t>
            </a:r>
            <a:endParaRPr lang="en-US" sz="4340">
              <a:solidFill>
                <a:srgbClr val="545454"/>
              </a:solidFill>
              <a:latin typeface="Ablation"/>
            </a:endParaRPr>
          </a:p>
        </p:txBody>
      </p:sp>
      <p:grpSp>
        <p:nvGrpSpPr>
          <p:cNvPr id="5" name="Group 5"/>
          <p:cNvGrpSpPr/>
          <p:nvPr/>
        </p:nvGrpSpPr>
        <p:grpSpPr>
          <a:xfrm>
            <a:off x="2056238" y="3612768"/>
            <a:ext cx="14175526" cy="28575"/>
            <a:chOff x="0" y="0"/>
            <a:chExt cx="18900701" cy="38100"/>
          </a:xfrm>
        </p:grpSpPr>
        <p:sp>
          <p:nvSpPr>
            <p:cNvPr id="6" name="Freeform 6"/>
            <p:cNvSpPr/>
            <p:nvPr/>
          </p:nvSpPr>
          <p:spPr>
            <a:xfrm>
              <a:off x="19050" y="0"/>
              <a:ext cx="18862548" cy="38100"/>
            </a:xfrm>
            <a:custGeom>
              <a:avLst/>
              <a:gdLst/>
              <a:ahLst/>
              <a:cxnLst/>
              <a:rect l="l" t="t" r="r" b="b"/>
              <a:pathLst>
                <a:path w="18862548" h="38100">
                  <a:moveTo>
                    <a:pt x="0" y="0"/>
                  </a:moveTo>
                  <a:lnTo>
                    <a:pt x="18862548" y="0"/>
                  </a:lnTo>
                  <a:lnTo>
                    <a:pt x="18862548" y="38100"/>
                  </a:lnTo>
                  <a:lnTo>
                    <a:pt x="0" y="38100"/>
                  </a:lnTo>
                  <a:close/>
                </a:path>
              </a:pathLst>
            </a:custGeom>
            <a:solidFill>
              <a:srgbClr val="9DB1E2"/>
            </a:solidFill>
          </p:spPr>
        </p:sp>
      </p:grpSp>
      <p:grpSp>
        <p:nvGrpSpPr>
          <p:cNvPr id="7" name="Group 7"/>
          <p:cNvGrpSpPr/>
          <p:nvPr/>
        </p:nvGrpSpPr>
        <p:grpSpPr>
          <a:xfrm>
            <a:off x="2056238" y="7508820"/>
            <a:ext cx="14175526" cy="28575"/>
            <a:chOff x="0" y="0"/>
            <a:chExt cx="18900701" cy="38100"/>
          </a:xfrm>
        </p:grpSpPr>
        <p:sp>
          <p:nvSpPr>
            <p:cNvPr id="8" name="Freeform 8"/>
            <p:cNvSpPr/>
            <p:nvPr/>
          </p:nvSpPr>
          <p:spPr>
            <a:xfrm>
              <a:off x="19050" y="0"/>
              <a:ext cx="18862548" cy="38100"/>
            </a:xfrm>
            <a:custGeom>
              <a:avLst/>
              <a:gdLst/>
              <a:ahLst/>
              <a:cxnLst/>
              <a:rect l="l" t="t" r="r" b="b"/>
              <a:pathLst>
                <a:path w="18862548" h="38100">
                  <a:moveTo>
                    <a:pt x="0" y="0"/>
                  </a:moveTo>
                  <a:lnTo>
                    <a:pt x="18862548" y="0"/>
                  </a:lnTo>
                  <a:lnTo>
                    <a:pt x="18862548" y="38100"/>
                  </a:lnTo>
                  <a:lnTo>
                    <a:pt x="0" y="38100"/>
                  </a:lnTo>
                  <a:close/>
                </a:path>
              </a:pathLst>
            </a:custGeom>
            <a:solidFill>
              <a:srgbClr val="9DB1E2"/>
            </a:solidFill>
          </p:spPr>
        </p:sp>
      </p:grpSp>
      <p:grpSp>
        <p:nvGrpSpPr>
          <p:cNvPr id="9" name="Group 9"/>
          <p:cNvGrpSpPr/>
          <p:nvPr/>
        </p:nvGrpSpPr>
        <p:grpSpPr>
          <a:xfrm>
            <a:off x="-1113201" y="-1046086"/>
            <a:ext cx="3321140" cy="3296232"/>
            <a:chOff x="0" y="0"/>
            <a:chExt cx="4428187" cy="4394976"/>
          </a:xfrm>
        </p:grpSpPr>
        <p:sp>
          <p:nvSpPr>
            <p:cNvPr id="10" name="Freeform 10"/>
            <p:cNvSpPr/>
            <p:nvPr/>
          </p:nvSpPr>
          <p:spPr>
            <a:xfrm>
              <a:off x="0" y="0"/>
              <a:ext cx="4428236" cy="4394962"/>
            </a:xfrm>
            <a:custGeom>
              <a:avLst/>
              <a:gdLst/>
              <a:ahLst/>
              <a:cxnLst/>
              <a:rect l="l" t="t" r="r" b="b"/>
              <a:pathLst>
                <a:path w="4428236" h="4394962">
                  <a:moveTo>
                    <a:pt x="0" y="0"/>
                  </a:moveTo>
                  <a:lnTo>
                    <a:pt x="4428236" y="0"/>
                  </a:lnTo>
                  <a:lnTo>
                    <a:pt x="4428236" y="4394962"/>
                  </a:lnTo>
                  <a:lnTo>
                    <a:pt x="0" y="4394962"/>
                  </a:lnTo>
                  <a:lnTo>
                    <a:pt x="0" y="0"/>
                  </a:lnTo>
                  <a:close/>
                </a:path>
              </a:pathLst>
            </a:custGeom>
            <a:blipFill>
              <a:blip r:embed="rId2"/>
              <a:stretch>
                <a:fillRect l="-45" r="-44"/>
              </a:stretch>
            </a:blipFill>
          </p:spPr>
        </p:sp>
      </p:grpSp>
      <p:grpSp>
        <p:nvGrpSpPr>
          <p:cNvPr id="11" name="Group 11"/>
          <p:cNvGrpSpPr/>
          <p:nvPr/>
        </p:nvGrpSpPr>
        <p:grpSpPr>
          <a:xfrm>
            <a:off x="-1002440" y="7008367"/>
            <a:ext cx="4992486" cy="4986245"/>
            <a:chOff x="0" y="0"/>
            <a:chExt cx="6656648" cy="6648327"/>
          </a:xfrm>
        </p:grpSpPr>
        <p:sp>
          <p:nvSpPr>
            <p:cNvPr id="12" name="Freeform 12"/>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3"/>
              <a:stretch>
                <a:fillRect t="-62" b="-62"/>
              </a:stretch>
            </a:blipFill>
          </p:spPr>
        </p:sp>
      </p:grpSp>
      <p:grpSp>
        <p:nvGrpSpPr>
          <p:cNvPr id="13" name="Group 13"/>
          <p:cNvGrpSpPr/>
          <p:nvPr/>
        </p:nvGrpSpPr>
        <p:grpSpPr>
          <a:xfrm rot="-5641197">
            <a:off x="14721814" y="-284197"/>
            <a:ext cx="6860994" cy="4399612"/>
            <a:chOff x="0" y="0"/>
            <a:chExt cx="9147992" cy="5866149"/>
          </a:xfrm>
        </p:grpSpPr>
        <p:sp>
          <p:nvSpPr>
            <p:cNvPr id="14" name="Freeform 14"/>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4"/>
              <a:stretch>
                <a:fillRect/>
              </a:stretch>
            </a:blipFill>
          </p:spPr>
        </p:sp>
      </p:grpSp>
      <p:grpSp>
        <p:nvGrpSpPr>
          <p:cNvPr id="15" name="Group 15"/>
          <p:cNvGrpSpPr/>
          <p:nvPr/>
        </p:nvGrpSpPr>
        <p:grpSpPr>
          <a:xfrm rot="-10800000">
            <a:off x="16772921" y="9015111"/>
            <a:ext cx="486379" cy="486379"/>
            <a:chOff x="0" y="0"/>
            <a:chExt cx="648505" cy="648505"/>
          </a:xfrm>
        </p:grpSpPr>
        <p:sp>
          <p:nvSpPr>
            <p:cNvPr id="16" name="Freeform 16"/>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sp>
        <p:nvSpPr>
          <p:cNvPr id="17" name="TextBox 17"/>
          <p:cNvSpPr txBox="1"/>
          <p:nvPr/>
        </p:nvSpPr>
        <p:spPr>
          <a:xfrm>
            <a:off x="2525684" y="3497334"/>
            <a:ext cx="3566487" cy="3412547"/>
          </a:xfrm>
          <a:prstGeom prst="rect">
            <a:avLst/>
          </a:prstGeom>
        </p:spPr>
        <p:txBody>
          <a:bodyPr lIns="0" tIns="0" rIns="0" bIns="0" rtlCol="0" anchor="t">
            <a:spAutoFit/>
          </a:bodyPr>
          <a:lstStyle/>
          <a:p>
            <a:pPr algn="l">
              <a:lnSpc>
                <a:spcPts val="24540"/>
              </a:lnSpc>
            </a:pPr>
            <a:r>
              <a:rPr lang="en-US" sz="17530">
                <a:solidFill>
                  <a:srgbClr val="3B64C9">
                    <a:alpha val="81961"/>
                  </a:srgbClr>
                </a:solidFill>
                <a:latin typeface="Arimo" panose="020B0604020202020204"/>
              </a:rPr>
              <a:t>03</a:t>
            </a:r>
            <a:endParaRPr lang="en-US" sz="17530">
              <a:solidFill>
                <a:srgbClr val="3B64C9">
                  <a:alpha val="81961"/>
                </a:srgbClr>
              </a:solidFill>
              <a:latin typeface="Arimo" panose="020B0604020202020204"/>
            </a:endParaRPr>
          </a:p>
        </p:txBody>
      </p:sp>
      <p:sp>
        <p:nvSpPr>
          <p:cNvPr id="18" name="TextBox 18"/>
          <p:cNvSpPr txBox="1"/>
          <p:nvPr/>
        </p:nvSpPr>
        <p:spPr>
          <a:xfrm>
            <a:off x="6228912" y="3592584"/>
            <a:ext cx="9533404" cy="1830595"/>
          </a:xfrm>
          <a:prstGeom prst="rect">
            <a:avLst/>
          </a:prstGeom>
        </p:spPr>
        <p:txBody>
          <a:bodyPr lIns="0" tIns="0" rIns="0" bIns="0" rtlCol="0" anchor="t">
            <a:spAutoFit/>
          </a:bodyPr>
          <a:lstStyle/>
          <a:p>
            <a:pPr algn="l">
              <a:lnSpc>
                <a:spcPts val="11950"/>
              </a:lnSpc>
            </a:pPr>
            <a:r>
              <a:rPr lang="en-US" sz="6000" spc="4800">
                <a:solidFill>
                  <a:srgbClr val="3B64C9"/>
                </a:solidFill>
                <a:ea typeface="Arimo" panose="020B0604020202020204"/>
              </a:rPr>
              <a:t>双边匹配模型</a:t>
            </a:r>
            <a:endParaRPr lang="en-US" sz="6000" spc="4800">
              <a:solidFill>
                <a:srgbClr val="3B64C9"/>
              </a:solidFill>
              <a:ea typeface="Arimo" panose="020B0604020202020204"/>
            </a:endParaRPr>
          </a:p>
        </p:txBody>
      </p:sp>
      <p:sp>
        <p:nvSpPr>
          <p:cNvPr id="19" name="TextBox 19"/>
          <p:cNvSpPr txBox="1"/>
          <p:nvPr/>
        </p:nvSpPr>
        <p:spPr>
          <a:xfrm>
            <a:off x="6228912" y="5510121"/>
            <a:ext cx="9533404" cy="598972"/>
          </a:xfrm>
          <a:prstGeom prst="rect">
            <a:avLst/>
          </a:prstGeom>
        </p:spPr>
        <p:txBody>
          <a:bodyPr lIns="0" tIns="0" rIns="0" bIns="0" rtlCol="0" anchor="t">
            <a:spAutoFit/>
          </a:bodyPr>
          <a:lstStyle/>
          <a:p>
            <a:pPr algn="l">
              <a:lnSpc>
                <a:spcPts val="4400"/>
              </a:lnSpc>
            </a:pPr>
            <a:r>
              <a:rPr lang="en-US" sz="3145" spc="594">
                <a:solidFill>
                  <a:srgbClr val="828489">
                    <a:alpha val="50588"/>
                  </a:srgbClr>
                </a:solidFill>
                <a:latin typeface="Ablation"/>
              </a:rPr>
              <a:t>Two-sided matching model</a:t>
            </a:r>
            <a:endParaRPr lang="en-US" sz="3145" spc="594">
              <a:solidFill>
                <a:srgbClr val="828489">
                  <a:alpha val="50588"/>
                </a:srgbClr>
              </a:solidFill>
              <a:latin typeface="Ablation"/>
            </a:endParaRPr>
          </a:p>
        </p:txBody>
      </p:sp>
      <p:grpSp>
        <p:nvGrpSpPr>
          <p:cNvPr id="20" name="Group 20"/>
          <p:cNvGrpSpPr/>
          <p:nvPr/>
        </p:nvGrpSpPr>
        <p:grpSpPr>
          <a:xfrm rot="-10800000">
            <a:off x="16286542" y="9015111"/>
            <a:ext cx="486379" cy="486379"/>
            <a:chOff x="0" y="0"/>
            <a:chExt cx="648505" cy="648505"/>
          </a:xfrm>
        </p:grpSpPr>
        <p:sp>
          <p:nvSpPr>
            <p:cNvPr id="21" name="Freeform 21"/>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grpSp>
        <p:nvGrpSpPr>
          <p:cNvPr id="22" name="Group 22"/>
          <p:cNvGrpSpPr/>
          <p:nvPr/>
        </p:nvGrpSpPr>
        <p:grpSpPr>
          <a:xfrm rot="-10800000">
            <a:off x="15800163" y="9015111"/>
            <a:ext cx="486379" cy="486379"/>
            <a:chOff x="0" y="0"/>
            <a:chExt cx="648505" cy="648505"/>
          </a:xfrm>
        </p:grpSpPr>
        <p:sp>
          <p:nvSpPr>
            <p:cNvPr id="23" name="Freeform 2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sp>
        <p:nvSpPr>
          <p:cNvPr id="24" name="Freeform 24"/>
          <p:cNvSpPr/>
          <p:nvPr/>
        </p:nvSpPr>
        <p:spPr>
          <a:xfrm>
            <a:off x="2070525" y="3273117"/>
            <a:ext cx="4000500" cy="353940"/>
          </a:xfrm>
          <a:custGeom>
            <a:avLst/>
            <a:gdLst/>
            <a:ahLst/>
            <a:cxnLst/>
            <a:rect l="l" t="t" r="r" b="b"/>
            <a:pathLst>
              <a:path w="4000500" h="353940">
                <a:moveTo>
                  <a:pt x="0" y="0"/>
                </a:moveTo>
                <a:lnTo>
                  <a:pt x="4000500" y="0"/>
                </a:lnTo>
                <a:lnTo>
                  <a:pt x="4000500" y="353940"/>
                </a:lnTo>
                <a:lnTo>
                  <a:pt x="0" y="3539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3201" y="-1046086"/>
            <a:ext cx="3321140" cy="3296232"/>
            <a:chOff x="0" y="0"/>
            <a:chExt cx="4428187" cy="4394976"/>
          </a:xfrm>
        </p:grpSpPr>
        <p:sp>
          <p:nvSpPr>
            <p:cNvPr id="3" name="Freeform 3"/>
            <p:cNvSpPr/>
            <p:nvPr/>
          </p:nvSpPr>
          <p:spPr>
            <a:xfrm>
              <a:off x="0" y="0"/>
              <a:ext cx="4428236" cy="4394962"/>
            </a:xfrm>
            <a:custGeom>
              <a:avLst/>
              <a:gdLst/>
              <a:ahLst/>
              <a:cxnLst/>
              <a:rect l="l" t="t" r="r" b="b"/>
              <a:pathLst>
                <a:path w="4428236" h="4394962">
                  <a:moveTo>
                    <a:pt x="0" y="0"/>
                  </a:moveTo>
                  <a:lnTo>
                    <a:pt x="4428236" y="0"/>
                  </a:lnTo>
                  <a:lnTo>
                    <a:pt x="4428236" y="4394962"/>
                  </a:lnTo>
                  <a:lnTo>
                    <a:pt x="0" y="4394962"/>
                  </a:lnTo>
                  <a:lnTo>
                    <a:pt x="0" y="0"/>
                  </a:lnTo>
                  <a:close/>
                </a:path>
              </a:pathLst>
            </a:custGeom>
            <a:blipFill>
              <a:blip r:embed="rId1"/>
              <a:stretch>
                <a:fillRect l="-45" r="-44"/>
              </a:stretch>
            </a:blipFill>
          </p:spPr>
        </p:sp>
      </p:grpSp>
      <p:grpSp>
        <p:nvGrpSpPr>
          <p:cNvPr id="4" name="Group 4"/>
          <p:cNvGrpSpPr/>
          <p:nvPr/>
        </p:nvGrpSpPr>
        <p:grpSpPr>
          <a:xfrm>
            <a:off x="-1002440" y="7008367"/>
            <a:ext cx="4992486" cy="4986245"/>
            <a:chOff x="0" y="0"/>
            <a:chExt cx="6656648" cy="6648327"/>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2" b="-62"/>
              </a:stretch>
            </a:blipFill>
          </p:spPr>
        </p:sp>
      </p:grpSp>
      <p:grpSp>
        <p:nvGrpSpPr>
          <p:cNvPr id="6" name="Group 6"/>
          <p:cNvGrpSpPr/>
          <p:nvPr/>
        </p:nvGrpSpPr>
        <p:grpSpPr>
          <a:xfrm rot="-5641197">
            <a:off x="14721814" y="-284197"/>
            <a:ext cx="6860994" cy="4399612"/>
            <a:chOff x="0" y="0"/>
            <a:chExt cx="9147992" cy="5866149"/>
          </a:xfrm>
        </p:grpSpPr>
        <p:sp>
          <p:nvSpPr>
            <p:cNvPr id="7" name="Freeform 7"/>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3"/>
              <a:stretch>
                <a:fillRect/>
              </a:stretch>
            </a:blipFill>
          </p:spPr>
        </p:sp>
      </p:grpSp>
      <p:grpSp>
        <p:nvGrpSpPr>
          <p:cNvPr id="8" name="Group 8"/>
          <p:cNvGrpSpPr/>
          <p:nvPr/>
        </p:nvGrpSpPr>
        <p:grpSpPr>
          <a:xfrm rot="-10800000">
            <a:off x="16772921" y="9015111"/>
            <a:ext cx="486379" cy="486379"/>
            <a:chOff x="0" y="0"/>
            <a:chExt cx="648505" cy="648505"/>
          </a:xfrm>
        </p:grpSpPr>
        <p:sp>
          <p:nvSpPr>
            <p:cNvPr id="9" name="Freeform 9"/>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4"/>
              <a:stretch>
                <a:fillRect r="-6" b="-6"/>
              </a:stretch>
            </a:blipFill>
          </p:spPr>
        </p:sp>
      </p:grpSp>
      <p:grpSp>
        <p:nvGrpSpPr>
          <p:cNvPr id="10" name="Group 10"/>
          <p:cNvGrpSpPr/>
          <p:nvPr/>
        </p:nvGrpSpPr>
        <p:grpSpPr>
          <a:xfrm rot="-10800000">
            <a:off x="16286542" y="9015111"/>
            <a:ext cx="486379" cy="486379"/>
            <a:chOff x="0" y="0"/>
            <a:chExt cx="648505" cy="648505"/>
          </a:xfrm>
        </p:grpSpPr>
        <p:sp>
          <p:nvSpPr>
            <p:cNvPr id="11" name="Freeform 11"/>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4"/>
              <a:stretch>
                <a:fillRect r="-6" b="-6"/>
              </a:stretch>
            </a:blipFill>
          </p:spPr>
        </p:sp>
      </p:grpSp>
      <p:grpSp>
        <p:nvGrpSpPr>
          <p:cNvPr id="12" name="Group 12"/>
          <p:cNvGrpSpPr/>
          <p:nvPr/>
        </p:nvGrpSpPr>
        <p:grpSpPr>
          <a:xfrm rot="-10800000">
            <a:off x="15800163" y="9015111"/>
            <a:ext cx="486379" cy="486379"/>
            <a:chOff x="0" y="0"/>
            <a:chExt cx="648505" cy="648505"/>
          </a:xfrm>
        </p:grpSpPr>
        <p:sp>
          <p:nvSpPr>
            <p:cNvPr id="13" name="Freeform 1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4"/>
              <a:stretch>
                <a:fillRect r="-6" b="-6"/>
              </a:stretch>
            </a:blipFill>
          </p:spPr>
        </p:sp>
      </p:grpSp>
      <p:grpSp>
        <p:nvGrpSpPr>
          <p:cNvPr id="14" name="Group 14"/>
          <p:cNvGrpSpPr/>
          <p:nvPr/>
        </p:nvGrpSpPr>
        <p:grpSpPr>
          <a:xfrm>
            <a:off x="2990424" y="3114969"/>
            <a:ext cx="2777726" cy="4773431"/>
            <a:chOff x="0" y="0"/>
            <a:chExt cx="3703635" cy="6364575"/>
          </a:xfrm>
        </p:grpSpPr>
        <p:sp>
          <p:nvSpPr>
            <p:cNvPr id="15" name="Freeform 15"/>
            <p:cNvSpPr/>
            <p:nvPr/>
          </p:nvSpPr>
          <p:spPr>
            <a:xfrm>
              <a:off x="0" y="0"/>
              <a:ext cx="3703574" cy="6364605"/>
            </a:xfrm>
            <a:custGeom>
              <a:avLst/>
              <a:gdLst/>
              <a:ahLst/>
              <a:cxnLst/>
              <a:rect l="l" t="t" r="r" b="b"/>
              <a:pathLst>
                <a:path w="3703574" h="6364605">
                  <a:moveTo>
                    <a:pt x="0" y="0"/>
                  </a:moveTo>
                  <a:lnTo>
                    <a:pt x="3703574" y="0"/>
                  </a:lnTo>
                  <a:lnTo>
                    <a:pt x="3703574" y="6364605"/>
                  </a:lnTo>
                  <a:lnTo>
                    <a:pt x="0" y="6364605"/>
                  </a:lnTo>
                </a:path>
              </a:pathLst>
            </a:custGeom>
            <a:solidFill>
              <a:srgbClr val="BFBFBF">
                <a:alpha val="19608"/>
              </a:srgbClr>
            </a:solidFill>
          </p:spPr>
        </p:sp>
      </p:grpSp>
      <p:grpSp>
        <p:nvGrpSpPr>
          <p:cNvPr id="16" name="Group 16"/>
          <p:cNvGrpSpPr/>
          <p:nvPr/>
        </p:nvGrpSpPr>
        <p:grpSpPr>
          <a:xfrm>
            <a:off x="2950606" y="1645470"/>
            <a:ext cx="2946148" cy="1477328"/>
            <a:chOff x="0" y="0"/>
            <a:chExt cx="3928197" cy="1969770"/>
          </a:xfrm>
        </p:grpSpPr>
        <p:sp>
          <p:nvSpPr>
            <p:cNvPr id="17" name="Freeform 17"/>
            <p:cNvSpPr/>
            <p:nvPr/>
          </p:nvSpPr>
          <p:spPr>
            <a:xfrm>
              <a:off x="0" y="0"/>
              <a:ext cx="3928237" cy="1969770"/>
            </a:xfrm>
            <a:custGeom>
              <a:avLst/>
              <a:gdLst/>
              <a:ahLst/>
              <a:cxnLst/>
              <a:rect l="l" t="t" r="r" b="b"/>
              <a:pathLst>
                <a:path w="3928237" h="1969770">
                  <a:moveTo>
                    <a:pt x="0" y="0"/>
                  </a:moveTo>
                  <a:lnTo>
                    <a:pt x="3928237" y="0"/>
                  </a:lnTo>
                  <a:lnTo>
                    <a:pt x="3928237" y="1969770"/>
                  </a:lnTo>
                  <a:lnTo>
                    <a:pt x="0" y="1969770"/>
                  </a:lnTo>
                </a:path>
              </a:pathLst>
            </a:custGeom>
            <a:solidFill>
              <a:srgbClr val="4F81BD"/>
            </a:solidFill>
          </p:spPr>
        </p:sp>
        <p:sp>
          <p:nvSpPr>
            <p:cNvPr id="18" name="TextBox 18"/>
            <p:cNvSpPr txBox="1"/>
            <p:nvPr/>
          </p:nvSpPr>
          <p:spPr>
            <a:xfrm>
              <a:off x="0" y="0"/>
              <a:ext cx="3928197" cy="1969770"/>
            </a:xfrm>
            <a:prstGeom prst="rect">
              <a:avLst/>
            </a:prstGeom>
          </p:spPr>
          <p:txBody>
            <a:bodyPr lIns="50800" tIns="50800" rIns="50800" bIns="50800" rtlCol="0" anchor="ctr"/>
            <a:lstStyle/>
            <a:p>
              <a:pPr algn="ctr">
                <a:lnSpc>
                  <a:spcPts val="2160"/>
                </a:lnSpc>
              </a:pPr>
            </a:p>
            <a:p>
              <a:pPr algn="ctr">
                <a:lnSpc>
                  <a:spcPts val="2160"/>
                </a:lnSpc>
              </a:pPr>
              <a:r>
                <a:rPr lang="en-US" sz="1800" spc="16">
                  <a:solidFill>
                    <a:srgbClr val="FFFFFF"/>
                  </a:solidFill>
                  <a:latin typeface="TT Rounds Condensed Bold" panose="02010600030101010101" charset="-122"/>
                </a:rPr>
                <a:t>Calculate the probability of passenger no-show</a:t>
              </a:r>
              <a:endParaRPr lang="en-US" sz="1800" spc="16">
                <a:solidFill>
                  <a:srgbClr val="FFFFFF"/>
                </a:solidFill>
                <a:latin typeface="TT Rounds Condensed Bold" panose="02010600030101010101" charset="-122"/>
              </a:endParaRPr>
            </a:p>
            <a:p>
              <a:pPr algn="ctr">
                <a:lnSpc>
                  <a:spcPts val="2160"/>
                </a:lnSpc>
              </a:pPr>
              <a:endParaRPr lang="en-US" sz="1800" spc="16">
                <a:solidFill>
                  <a:srgbClr val="FFFFFF"/>
                </a:solidFill>
                <a:latin typeface="TT Rounds Condensed Bold" panose="02010600030101010101" charset="-122"/>
              </a:endParaRPr>
            </a:p>
          </p:txBody>
        </p:sp>
      </p:grpSp>
      <p:sp>
        <p:nvSpPr>
          <p:cNvPr id="19" name="TextBox 19"/>
          <p:cNvSpPr txBox="1"/>
          <p:nvPr/>
        </p:nvSpPr>
        <p:spPr>
          <a:xfrm>
            <a:off x="3081864" y="4953902"/>
            <a:ext cx="2594848" cy="2196106"/>
          </a:xfrm>
          <a:prstGeom prst="rect">
            <a:avLst/>
          </a:prstGeom>
        </p:spPr>
        <p:txBody>
          <a:bodyPr lIns="0" tIns="0" rIns="0" bIns="0" rtlCol="0" anchor="t">
            <a:spAutoFit/>
          </a:bodyPr>
          <a:lstStyle/>
          <a:p>
            <a:pPr algn="ctr">
              <a:lnSpc>
                <a:spcPts val="2810"/>
              </a:lnSpc>
            </a:pPr>
            <a:r>
              <a:rPr lang="en-US" sz="1800">
                <a:solidFill>
                  <a:srgbClr val="000000"/>
                </a:solidFill>
                <a:latin typeface="Arimo" panose="020B0604020202020204"/>
              </a:rPr>
              <a:t>How to quantify the no-show behavior of passengers and accurately estimate the probability of cancellation</a:t>
            </a:r>
            <a:endParaRPr lang="en-US" sz="1800">
              <a:solidFill>
                <a:srgbClr val="000000"/>
              </a:solidFill>
              <a:latin typeface="Arimo" panose="020B0604020202020204"/>
            </a:endParaRPr>
          </a:p>
        </p:txBody>
      </p:sp>
      <p:grpSp>
        <p:nvGrpSpPr>
          <p:cNvPr id="20" name="Group 20"/>
          <p:cNvGrpSpPr/>
          <p:nvPr/>
        </p:nvGrpSpPr>
        <p:grpSpPr>
          <a:xfrm>
            <a:off x="4012327" y="3959281"/>
            <a:ext cx="696674" cy="639110"/>
            <a:chOff x="0" y="0"/>
            <a:chExt cx="928899" cy="852147"/>
          </a:xfrm>
        </p:grpSpPr>
        <p:sp>
          <p:nvSpPr>
            <p:cNvPr id="21" name="Freeform 21"/>
            <p:cNvSpPr/>
            <p:nvPr/>
          </p:nvSpPr>
          <p:spPr>
            <a:xfrm>
              <a:off x="0" y="0"/>
              <a:ext cx="928878" cy="852170"/>
            </a:xfrm>
            <a:custGeom>
              <a:avLst/>
              <a:gdLst/>
              <a:ahLst/>
              <a:cxnLst/>
              <a:rect l="l" t="t" r="r" b="b"/>
              <a:pathLst>
                <a:path w="928878" h="852170">
                  <a:moveTo>
                    <a:pt x="0" y="0"/>
                  </a:moveTo>
                  <a:lnTo>
                    <a:pt x="928878" y="0"/>
                  </a:lnTo>
                  <a:lnTo>
                    <a:pt x="928878" y="852170"/>
                  </a:lnTo>
                  <a:lnTo>
                    <a:pt x="0" y="852170"/>
                  </a:lnTo>
                  <a:close/>
                </a:path>
              </a:pathLst>
            </a:custGeom>
            <a:solidFill>
              <a:srgbClr val="4F81BD"/>
            </a:solidFill>
          </p:spPr>
        </p:sp>
      </p:grpSp>
      <p:grpSp>
        <p:nvGrpSpPr>
          <p:cNvPr id="22" name="Group 22"/>
          <p:cNvGrpSpPr/>
          <p:nvPr/>
        </p:nvGrpSpPr>
        <p:grpSpPr>
          <a:xfrm>
            <a:off x="4199473" y="4167932"/>
            <a:ext cx="322382" cy="221808"/>
            <a:chOff x="0" y="0"/>
            <a:chExt cx="429842" cy="295744"/>
          </a:xfrm>
        </p:grpSpPr>
        <p:sp>
          <p:nvSpPr>
            <p:cNvPr id="23" name="Freeform 23"/>
            <p:cNvSpPr/>
            <p:nvPr/>
          </p:nvSpPr>
          <p:spPr>
            <a:xfrm>
              <a:off x="508" y="508"/>
              <a:ext cx="429768" cy="295656"/>
            </a:xfrm>
            <a:custGeom>
              <a:avLst/>
              <a:gdLst/>
              <a:ahLst/>
              <a:cxnLst/>
              <a:rect l="l" t="t" r="r" b="b"/>
              <a:pathLst>
                <a:path w="429768" h="295656">
                  <a:moveTo>
                    <a:pt x="429768" y="0"/>
                  </a:moveTo>
                  <a:lnTo>
                    <a:pt x="429768" y="295656"/>
                  </a:lnTo>
                  <a:lnTo>
                    <a:pt x="0" y="295656"/>
                  </a:lnTo>
                  <a:lnTo>
                    <a:pt x="0" y="0"/>
                  </a:lnTo>
                  <a:lnTo>
                    <a:pt x="429768" y="0"/>
                  </a:lnTo>
                  <a:close/>
                  <a:moveTo>
                    <a:pt x="302133" y="126746"/>
                  </a:moveTo>
                  <a:lnTo>
                    <a:pt x="198882" y="252095"/>
                  </a:lnTo>
                  <a:lnTo>
                    <a:pt x="112141" y="173482"/>
                  </a:lnTo>
                  <a:lnTo>
                    <a:pt x="15367" y="281559"/>
                  </a:lnTo>
                  <a:lnTo>
                    <a:pt x="414528" y="281559"/>
                  </a:lnTo>
                  <a:lnTo>
                    <a:pt x="302260" y="126619"/>
                  </a:lnTo>
                  <a:close/>
                  <a:moveTo>
                    <a:pt x="76708" y="42164"/>
                  </a:moveTo>
                  <a:cubicBezTo>
                    <a:pt x="59690" y="42164"/>
                    <a:pt x="45974" y="54737"/>
                    <a:pt x="45974" y="70358"/>
                  </a:cubicBezTo>
                  <a:cubicBezTo>
                    <a:pt x="45974" y="85979"/>
                    <a:pt x="59817" y="98552"/>
                    <a:pt x="76708" y="98552"/>
                  </a:cubicBezTo>
                  <a:cubicBezTo>
                    <a:pt x="93599" y="98552"/>
                    <a:pt x="107442" y="85979"/>
                    <a:pt x="107442" y="70358"/>
                  </a:cubicBezTo>
                  <a:cubicBezTo>
                    <a:pt x="107442" y="54737"/>
                    <a:pt x="93726" y="42164"/>
                    <a:pt x="76708" y="42164"/>
                  </a:cubicBezTo>
                  <a:close/>
                </a:path>
              </a:pathLst>
            </a:custGeom>
            <a:solidFill>
              <a:srgbClr val="FFFFFF"/>
            </a:solidFill>
          </p:spPr>
        </p:sp>
      </p:grpSp>
      <p:grpSp>
        <p:nvGrpSpPr>
          <p:cNvPr id="24" name="Group 24"/>
          <p:cNvGrpSpPr/>
          <p:nvPr/>
        </p:nvGrpSpPr>
        <p:grpSpPr>
          <a:xfrm>
            <a:off x="6109154" y="3189472"/>
            <a:ext cx="2777726" cy="4773431"/>
            <a:chOff x="0" y="0"/>
            <a:chExt cx="3703635" cy="6364575"/>
          </a:xfrm>
        </p:grpSpPr>
        <p:sp>
          <p:nvSpPr>
            <p:cNvPr id="25" name="Freeform 25"/>
            <p:cNvSpPr/>
            <p:nvPr/>
          </p:nvSpPr>
          <p:spPr>
            <a:xfrm>
              <a:off x="0" y="0"/>
              <a:ext cx="3703574" cy="6364605"/>
            </a:xfrm>
            <a:custGeom>
              <a:avLst/>
              <a:gdLst/>
              <a:ahLst/>
              <a:cxnLst/>
              <a:rect l="l" t="t" r="r" b="b"/>
              <a:pathLst>
                <a:path w="3703574" h="6364605">
                  <a:moveTo>
                    <a:pt x="0" y="0"/>
                  </a:moveTo>
                  <a:lnTo>
                    <a:pt x="3703574" y="0"/>
                  </a:lnTo>
                  <a:lnTo>
                    <a:pt x="3703574" y="6364605"/>
                  </a:lnTo>
                  <a:lnTo>
                    <a:pt x="0" y="6364605"/>
                  </a:lnTo>
                </a:path>
              </a:pathLst>
            </a:custGeom>
            <a:solidFill>
              <a:srgbClr val="BFBFBF">
                <a:alpha val="19608"/>
              </a:srgbClr>
            </a:solidFill>
          </p:spPr>
        </p:sp>
      </p:grpSp>
      <p:grpSp>
        <p:nvGrpSpPr>
          <p:cNvPr id="26" name="Group 26"/>
          <p:cNvGrpSpPr/>
          <p:nvPr/>
        </p:nvGrpSpPr>
        <p:grpSpPr>
          <a:xfrm>
            <a:off x="6109154" y="1684725"/>
            <a:ext cx="2777726" cy="1477328"/>
            <a:chOff x="0" y="0"/>
            <a:chExt cx="3703635" cy="1969770"/>
          </a:xfrm>
        </p:grpSpPr>
        <p:sp>
          <p:nvSpPr>
            <p:cNvPr id="27" name="Freeform 27"/>
            <p:cNvSpPr/>
            <p:nvPr/>
          </p:nvSpPr>
          <p:spPr>
            <a:xfrm>
              <a:off x="0" y="0"/>
              <a:ext cx="3703574" cy="1969770"/>
            </a:xfrm>
            <a:custGeom>
              <a:avLst/>
              <a:gdLst/>
              <a:ahLst/>
              <a:cxnLst/>
              <a:rect l="l" t="t" r="r" b="b"/>
              <a:pathLst>
                <a:path w="3703574" h="1969770">
                  <a:moveTo>
                    <a:pt x="0" y="0"/>
                  </a:moveTo>
                  <a:lnTo>
                    <a:pt x="3703574" y="0"/>
                  </a:lnTo>
                  <a:lnTo>
                    <a:pt x="3703574" y="1969770"/>
                  </a:lnTo>
                  <a:lnTo>
                    <a:pt x="0" y="1969770"/>
                  </a:lnTo>
                </a:path>
              </a:pathLst>
            </a:custGeom>
            <a:solidFill>
              <a:srgbClr val="C0504D"/>
            </a:solidFill>
          </p:spPr>
        </p:sp>
        <p:sp>
          <p:nvSpPr>
            <p:cNvPr id="28" name="TextBox 28"/>
            <p:cNvSpPr txBox="1"/>
            <p:nvPr/>
          </p:nvSpPr>
          <p:spPr>
            <a:xfrm>
              <a:off x="0" y="0"/>
              <a:ext cx="3703635" cy="1969770"/>
            </a:xfrm>
            <a:prstGeom prst="rect">
              <a:avLst/>
            </a:prstGeom>
          </p:spPr>
          <p:txBody>
            <a:bodyPr lIns="50800" tIns="50800" rIns="50800" bIns="50800" rtlCol="0" anchor="ctr"/>
            <a:lstStyle/>
            <a:p>
              <a:pPr algn="l">
                <a:lnSpc>
                  <a:spcPts val="2160"/>
                </a:lnSpc>
              </a:pPr>
              <a:r>
                <a:rPr lang="en-US" sz="1800" spc="16">
                  <a:solidFill>
                    <a:srgbClr val="FFFFFF"/>
                  </a:solidFill>
                  <a:latin typeface="TT Rounds Condensed Bold" panose="02010600030101010101" charset="-122"/>
                </a:rPr>
                <a:t>Consider the method of determining the weight of attributes </a:t>
              </a:r>
              <a:endParaRPr lang="en-US" sz="1800" spc="16">
                <a:solidFill>
                  <a:srgbClr val="FFFFFF"/>
                </a:solidFill>
                <a:latin typeface="TT Rounds Condensed Bold" panose="02010600030101010101" charset="-122"/>
              </a:endParaRPr>
            </a:p>
          </p:txBody>
        </p:sp>
      </p:grpSp>
      <p:sp>
        <p:nvSpPr>
          <p:cNvPr id="29" name="TextBox 29"/>
          <p:cNvSpPr txBox="1"/>
          <p:nvPr/>
        </p:nvSpPr>
        <p:spPr>
          <a:xfrm>
            <a:off x="6200592" y="5021012"/>
            <a:ext cx="2594848" cy="1475909"/>
          </a:xfrm>
          <a:prstGeom prst="rect">
            <a:avLst/>
          </a:prstGeom>
        </p:spPr>
        <p:txBody>
          <a:bodyPr lIns="0" tIns="0" rIns="0" bIns="0" rtlCol="0" anchor="t">
            <a:spAutoFit/>
          </a:bodyPr>
          <a:lstStyle/>
          <a:p>
            <a:pPr algn="ctr">
              <a:lnSpc>
                <a:spcPts val="2810"/>
              </a:lnSpc>
            </a:pPr>
            <a:r>
              <a:rPr lang="en-US" sz="1800">
                <a:solidFill>
                  <a:srgbClr val="000000"/>
                </a:solidFill>
                <a:latin typeface="Arimo" panose="020B0604020202020204"/>
              </a:rPr>
              <a:t>Reasonably quantify the importance of multiple attributes of drivers</a:t>
            </a:r>
            <a:endParaRPr lang="en-US" sz="1800">
              <a:solidFill>
                <a:srgbClr val="000000"/>
              </a:solidFill>
              <a:latin typeface="Arimo" panose="020B0604020202020204"/>
            </a:endParaRPr>
          </a:p>
        </p:txBody>
      </p:sp>
      <p:grpSp>
        <p:nvGrpSpPr>
          <p:cNvPr id="30" name="Group 30"/>
          <p:cNvGrpSpPr/>
          <p:nvPr/>
        </p:nvGrpSpPr>
        <p:grpSpPr>
          <a:xfrm>
            <a:off x="7149678" y="3959281"/>
            <a:ext cx="696674" cy="639110"/>
            <a:chOff x="0" y="0"/>
            <a:chExt cx="928899" cy="852147"/>
          </a:xfrm>
        </p:grpSpPr>
        <p:sp>
          <p:nvSpPr>
            <p:cNvPr id="31" name="Freeform 31"/>
            <p:cNvSpPr/>
            <p:nvPr/>
          </p:nvSpPr>
          <p:spPr>
            <a:xfrm>
              <a:off x="0" y="0"/>
              <a:ext cx="928878" cy="852170"/>
            </a:xfrm>
            <a:custGeom>
              <a:avLst/>
              <a:gdLst/>
              <a:ahLst/>
              <a:cxnLst/>
              <a:rect l="l" t="t" r="r" b="b"/>
              <a:pathLst>
                <a:path w="928878" h="852170">
                  <a:moveTo>
                    <a:pt x="0" y="0"/>
                  </a:moveTo>
                  <a:lnTo>
                    <a:pt x="928878" y="0"/>
                  </a:lnTo>
                  <a:lnTo>
                    <a:pt x="928878" y="852170"/>
                  </a:lnTo>
                  <a:lnTo>
                    <a:pt x="0" y="852170"/>
                  </a:lnTo>
                  <a:close/>
                </a:path>
              </a:pathLst>
            </a:custGeom>
            <a:solidFill>
              <a:srgbClr val="C0504D"/>
            </a:solidFill>
          </p:spPr>
        </p:sp>
      </p:grpSp>
      <p:grpSp>
        <p:nvGrpSpPr>
          <p:cNvPr id="32" name="Group 32"/>
          <p:cNvGrpSpPr/>
          <p:nvPr/>
        </p:nvGrpSpPr>
        <p:grpSpPr>
          <a:xfrm>
            <a:off x="7336824" y="4157370"/>
            <a:ext cx="322382" cy="242933"/>
            <a:chOff x="0" y="0"/>
            <a:chExt cx="429842" cy="323911"/>
          </a:xfrm>
        </p:grpSpPr>
        <p:sp>
          <p:nvSpPr>
            <p:cNvPr id="33" name="Freeform 33"/>
            <p:cNvSpPr/>
            <p:nvPr/>
          </p:nvSpPr>
          <p:spPr>
            <a:xfrm>
              <a:off x="1143" y="508"/>
              <a:ext cx="429768" cy="323850"/>
            </a:xfrm>
            <a:custGeom>
              <a:avLst/>
              <a:gdLst/>
              <a:ahLst/>
              <a:cxnLst/>
              <a:rect l="l" t="t" r="r" b="b"/>
              <a:pathLst>
                <a:path w="429768" h="323850">
                  <a:moveTo>
                    <a:pt x="76708" y="98552"/>
                  </a:moveTo>
                  <a:lnTo>
                    <a:pt x="99695" y="211201"/>
                  </a:lnTo>
                  <a:lnTo>
                    <a:pt x="330073" y="211201"/>
                  </a:lnTo>
                  <a:lnTo>
                    <a:pt x="353060" y="98552"/>
                  </a:lnTo>
                  <a:lnTo>
                    <a:pt x="429768" y="98552"/>
                  </a:lnTo>
                  <a:lnTo>
                    <a:pt x="414401" y="281559"/>
                  </a:lnTo>
                  <a:lnTo>
                    <a:pt x="368427" y="281559"/>
                  </a:lnTo>
                  <a:lnTo>
                    <a:pt x="368427" y="323850"/>
                  </a:lnTo>
                  <a:lnTo>
                    <a:pt x="353060" y="323850"/>
                  </a:lnTo>
                  <a:lnTo>
                    <a:pt x="353060" y="281559"/>
                  </a:lnTo>
                  <a:lnTo>
                    <a:pt x="76708" y="281559"/>
                  </a:lnTo>
                  <a:lnTo>
                    <a:pt x="76708" y="323850"/>
                  </a:lnTo>
                  <a:lnTo>
                    <a:pt x="61341" y="323850"/>
                  </a:lnTo>
                  <a:lnTo>
                    <a:pt x="61341" y="281559"/>
                  </a:lnTo>
                  <a:lnTo>
                    <a:pt x="15367" y="281559"/>
                  </a:lnTo>
                  <a:lnTo>
                    <a:pt x="0" y="98552"/>
                  </a:lnTo>
                  <a:lnTo>
                    <a:pt x="76708" y="98552"/>
                  </a:lnTo>
                  <a:close/>
                  <a:moveTo>
                    <a:pt x="391414" y="0"/>
                  </a:moveTo>
                  <a:lnTo>
                    <a:pt x="391414" y="84455"/>
                  </a:lnTo>
                  <a:lnTo>
                    <a:pt x="341503" y="84455"/>
                  </a:lnTo>
                  <a:lnTo>
                    <a:pt x="318516" y="197104"/>
                  </a:lnTo>
                  <a:lnTo>
                    <a:pt x="111252" y="197104"/>
                  </a:lnTo>
                  <a:lnTo>
                    <a:pt x="88265" y="84455"/>
                  </a:lnTo>
                  <a:lnTo>
                    <a:pt x="45974" y="84455"/>
                  </a:lnTo>
                  <a:lnTo>
                    <a:pt x="45974" y="0"/>
                  </a:lnTo>
                  <a:lnTo>
                    <a:pt x="391414" y="0"/>
                  </a:lnTo>
                  <a:close/>
                </a:path>
              </a:pathLst>
            </a:custGeom>
            <a:solidFill>
              <a:srgbClr val="FFFFFF"/>
            </a:solidFill>
          </p:spPr>
        </p:sp>
      </p:grpSp>
      <p:grpSp>
        <p:nvGrpSpPr>
          <p:cNvPr id="34" name="Group 34"/>
          <p:cNvGrpSpPr/>
          <p:nvPr/>
        </p:nvGrpSpPr>
        <p:grpSpPr>
          <a:xfrm>
            <a:off x="9248725" y="3189472"/>
            <a:ext cx="2777726" cy="4773431"/>
            <a:chOff x="0" y="0"/>
            <a:chExt cx="3703635" cy="6364575"/>
          </a:xfrm>
        </p:grpSpPr>
        <p:sp>
          <p:nvSpPr>
            <p:cNvPr id="35" name="Freeform 35"/>
            <p:cNvSpPr/>
            <p:nvPr/>
          </p:nvSpPr>
          <p:spPr>
            <a:xfrm>
              <a:off x="0" y="0"/>
              <a:ext cx="3703574" cy="6364605"/>
            </a:xfrm>
            <a:custGeom>
              <a:avLst/>
              <a:gdLst/>
              <a:ahLst/>
              <a:cxnLst/>
              <a:rect l="l" t="t" r="r" b="b"/>
              <a:pathLst>
                <a:path w="3703574" h="6364605">
                  <a:moveTo>
                    <a:pt x="0" y="0"/>
                  </a:moveTo>
                  <a:lnTo>
                    <a:pt x="3703574" y="0"/>
                  </a:lnTo>
                  <a:lnTo>
                    <a:pt x="3703574" y="6364605"/>
                  </a:lnTo>
                  <a:lnTo>
                    <a:pt x="0" y="6364605"/>
                  </a:lnTo>
                </a:path>
              </a:pathLst>
            </a:custGeom>
            <a:solidFill>
              <a:srgbClr val="BFBFBF">
                <a:alpha val="19608"/>
              </a:srgbClr>
            </a:solidFill>
          </p:spPr>
        </p:sp>
      </p:grpSp>
      <p:grpSp>
        <p:nvGrpSpPr>
          <p:cNvPr id="36" name="Group 36"/>
          <p:cNvGrpSpPr/>
          <p:nvPr/>
        </p:nvGrpSpPr>
        <p:grpSpPr>
          <a:xfrm>
            <a:off x="9248725" y="1661999"/>
            <a:ext cx="2777726" cy="1477328"/>
            <a:chOff x="0" y="0"/>
            <a:chExt cx="3703635" cy="1969770"/>
          </a:xfrm>
        </p:grpSpPr>
        <p:sp>
          <p:nvSpPr>
            <p:cNvPr id="37" name="Freeform 37"/>
            <p:cNvSpPr/>
            <p:nvPr/>
          </p:nvSpPr>
          <p:spPr>
            <a:xfrm>
              <a:off x="0" y="0"/>
              <a:ext cx="3703574" cy="1969770"/>
            </a:xfrm>
            <a:custGeom>
              <a:avLst/>
              <a:gdLst/>
              <a:ahLst/>
              <a:cxnLst/>
              <a:rect l="l" t="t" r="r" b="b"/>
              <a:pathLst>
                <a:path w="3703574" h="1969770">
                  <a:moveTo>
                    <a:pt x="0" y="0"/>
                  </a:moveTo>
                  <a:lnTo>
                    <a:pt x="3703574" y="0"/>
                  </a:lnTo>
                  <a:lnTo>
                    <a:pt x="3703574" y="1969770"/>
                  </a:lnTo>
                  <a:lnTo>
                    <a:pt x="0" y="1969770"/>
                  </a:lnTo>
                </a:path>
              </a:pathLst>
            </a:custGeom>
            <a:solidFill>
              <a:srgbClr val="9BBB59"/>
            </a:solidFill>
          </p:spPr>
        </p:sp>
        <p:sp>
          <p:nvSpPr>
            <p:cNvPr id="38" name="TextBox 38"/>
            <p:cNvSpPr txBox="1"/>
            <p:nvPr/>
          </p:nvSpPr>
          <p:spPr>
            <a:xfrm>
              <a:off x="0" y="0"/>
              <a:ext cx="3703635" cy="1969770"/>
            </a:xfrm>
            <a:prstGeom prst="rect">
              <a:avLst/>
            </a:prstGeom>
          </p:spPr>
          <p:txBody>
            <a:bodyPr lIns="50800" tIns="50800" rIns="50800" bIns="50800" rtlCol="0" anchor="ctr"/>
            <a:lstStyle/>
            <a:p>
              <a:pPr algn="ctr">
                <a:lnSpc>
                  <a:spcPts val="2160"/>
                </a:lnSpc>
              </a:pPr>
              <a:r>
                <a:rPr lang="en-US" sz="1800" spc="16">
                  <a:solidFill>
                    <a:srgbClr val="FFFFFF"/>
                  </a:solidFill>
                  <a:latin typeface="TT Rounds Condensed Bold" panose="02010600030101010101" charset="-122"/>
                </a:rPr>
                <a:t>Passenger reference psychological dependence behavior satisfaction calculation</a:t>
              </a:r>
              <a:endParaRPr lang="en-US" sz="1800" spc="16">
                <a:solidFill>
                  <a:srgbClr val="FFFFFF"/>
                </a:solidFill>
                <a:latin typeface="TT Rounds Condensed Bold" panose="02010600030101010101" charset="-122"/>
              </a:endParaRPr>
            </a:p>
          </p:txBody>
        </p:sp>
      </p:grpSp>
      <p:sp>
        <p:nvSpPr>
          <p:cNvPr id="39" name="TextBox 39"/>
          <p:cNvSpPr txBox="1"/>
          <p:nvPr/>
        </p:nvSpPr>
        <p:spPr>
          <a:xfrm>
            <a:off x="9319463" y="4762649"/>
            <a:ext cx="2594848" cy="3636501"/>
          </a:xfrm>
          <a:prstGeom prst="rect">
            <a:avLst/>
          </a:prstGeom>
        </p:spPr>
        <p:txBody>
          <a:bodyPr lIns="0" tIns="0" rIns="0" bIns="0" rtlCol="0" anchor="t">
            <a:spAutoFit/>
          </a:bodyPr>
          <a:lstStyle/>
          <a:p>
            <a:pPr algn="ctr">
              <a:lnSpc>
                <a:spcPts val="2810"/>
              </a:lnSpc>
            </a:pPr>
            <a:r>
              <a:rPr lang="en-US" sz="1800">
                <a:solidFill>
                  <a:srgbClr val="000000"/>
                </a:solidFill>
                <a:latin typeface="Arimo" panose="020B0604020202020204"/>
              </a:rPr>
              <a:t>According to the psychological and behavioral characteristics of passenger reference dependence, passenger satisfaction about driver is calculated based on prospect theory</a:t>
            </a:r>
            <a:endParaRPr lang="en-US" sz="1800">
              <a:solidFill>
                <a:srgbClr val="000000"/>
              </a:solidFill>
              <a:latin typeface="Arimo" panose="020B0604020202020204"/>
            </a:endParaRPr>
          </a:p>
        </p:txBody>
      </p:sp>
      <p:grpSp>
        <p:nvGrpSpPr>
          <p:cNvPr id="40" name="Group 40"/>
          <p:cNvGrpSpPr/>
          <p:nvPr/>
        </p:nvGrpSpPr>
        <p:grpSpPr>
          <a:xfrm>
            <a:off x="10289250" y="3959281"/>
            <a:ext cx="696674" cy="639110"/>
            <a:chOff x="0" y="0"/>
            <a:chExt cx="928899" cy="852147"/>
          </a:xfrm>
        </p:grpSpPr>
        <p:sp>
          <p:nvSpPr>
            <p:cNvPr id="41" name="Freeform 41"/>
            <p:cNvSpPr/>
            <p:nvPr/>
          </p:nvSpPr>
          <p:spPr>
            <a:xfrm>
              <a:off x="0" y="0"/>
              <a:ext cx="928878" cy="852170"/>
            </a:xfrm>
            <a:custGeom>
              <a:avLst/>
              <a:gdLst/>
              <a:ahLst/>
              <a:cxnLst/>
              <a:rect l="l" t="t" r="r" b="b"/>
              <a:pathLst>
                <a:path w="928878" h="852170">
                  <a:moveTo>
                    <a:pt x="0" y="0"/>
                  </a:moveTo>
                  <a:lnTo>
                    <a:pt x="928878" y="0"/>
                  </a:lnTo>
                  <a:lnTo>
                    <a:pt x="928878" y="852170"/>
                  </a:lnTo>
                  <a:lnTo>
                    <a:pt x="0" y="852170"/>
                  </a:lnTo>
                  <a:close/>
                </a:path>
              </a:pathLst>
            </a:custGeom>
            <a:solidFill>
              <a:srgbClr val="9BBB59"/>
            </a:solidFill>
          </p:spPr>
        </p:sp>
      </p:grpSp>
      <p:grpSp>
        <p:nvGrpSpPr>
          <p:cNvPr id="42" name="Group 42"/>
          <p:cNvGrpSpPr/>
          <p:nvPr/>
        </p:nvGrpSpPr>
        <p:grpSpPr>
          <a:xfrm>
            <a:off x="10476396" y="4144167"/>
            <a:ext cx="322382" cy="269339"/>
            <a:chOff x="0" y="0"/>
            <a:chExt cx="429842" cy="359118"/>
          </a:xfrm>
        </p:grpSpPr>
        <p:sp>
          <p:nvSpPr>
            <p:cNvPr id="43" name="Freeform 43"/>
            <p:cNvSpPr/>
            <p:nvPr/>
          </p:nvSpPr>
          <p:spPr>
            <a:xfrm>
              <a:off x="1270" y="508"/>
              <a:ext cx="429895" cy="359029"/>
            </a:xfrm>
            <a:custGeom>
              <a:avLst/>
              <a:gdLst/>
              <a:ahLst/>
              <a:cxnLst/>
              <a:rect l="l" t="t" r="r" b="b"/>
              <a:pathLst>
                <a:path w="429895" h="359029">
                  <a:moveTo>
                    <a:pt x="99695" y="168910"/>
                  </a:moveTo>
                  <a:lnTo>
                    <a:pt x="99695" y="204089"/>
                  </a:lnTo>
                  <a:lnTo>
                    <a:pt x="115062" y="204089"/>
                  </a:lnTo>
                  <a:lnTo>
                    <a:pt x="115062" y="168910"/>
                  </a:lnTo>
                  <a:lnTo>
                    <a:pt x="314706" y="168910"/>
                  </a:lnTo>
                  <a:lnTo>
                    <a:pt x="314706" y="204089"/>
                  </a:lnTo>
                  <a:lnTo>
                    <a:pt x="330073" y="204089"/>
                  </a:lnTo>
                  <a:lnTo>
                    <a:pt x="330073" y="168910"/>
                  </a:lnTo>
                  <a:lnTo>
                    <a:pt x="429895" y="168910"/>
                  </a:lnTo>
                  <a:lnTo>
                    <a:pt x="429895" y="359029"/>
                  </a:lnTo>
                  <a:lnTo>
                    <a:pt x="0" y="359029"/>
                  </a:lnTo>
                  <a:lnTo>
                    <a:pt x="0" y="168910"/>
                  </a:lnTo>
                  <a:lnTo>
                    <a:pt x="99695" y="168910"/>
                  </a:lnTo>
                  <a:close/>
                  <a:moveTo>
                    <a:pt x="329946" y="0"/>
                  </a:moveTo>
                  <a:lnTo>
                    <a:pt x="329946" y="84455"/>
                  </a:lnTo>
                  <a:lnTo>
                    <a:pt x="429768" y="84455"/>
                  </a:lnTo>
                  <a:lnTo>
                    <a:pt x="429768" y="154813"/>
                  </a:lnTo>
                  <a:lnTo>
                    <a:pt x="0" y="154813"/>
                  </a:lnTo>
                  <a:lnTo>
                    <a:pt x="0" y="84455"/>
                  </a:lnTo>
                  <a:lnTo>
                    <a:pt x="99695" y="84455"/>
                  </a:lnTo>
                  <a:lnTo>
                    <a:pt x="99695" y="0"/>
                  </a:lnTo>
                  <a:lnTo>
                    <a:pt x="329946" y="0"/>
                  </a:lnTo>
                  <a:close/>
                  <a:moveTo>
                    <a:pt x="314706" y="14097"/>
                  </a:moveTo>
                  <a:lnTo>
                    <a:pt x="115062" y="14097"/>
                  </a:lnTo>
                  <a:lnTo>
                    <a:pt x="115062" y="84455"/>
                  </a:lnTo>
                  <a:lnTo>
                    <a:pt x="314706" y="84455"/>
                  </a:lnTo>
                  <a:lnTo>
                    <a:pt x="314706" y="14097"/>
                  </a:lnTo>
                  <a:close/>
                </a:path>
              </a:pathLst>
            </a:custGeom>
            <a:solidFill>
              <a:srgbClr val="FFFFFF"/>
            </a:solidFill>
          </p:spPr>
        </p:sp>
      </p:grpSp>
      <p:grpSp>
        <p:nvGrpSpPr>
          <p:cNvPr id="44" name="Group 44"/>
          <p:cNvGrpSpPr/>
          <p:nvPr/>
        </p:nvGrpSpPr>
        <p:grpSpPr>
          <a:xfrm>
            <a:off x="12386075" y="3189472"/>
            <a:ext cx="2777726" cy="4773431"/>
            <a:chOff x="0" y="0"/>
            <a:chExt cx="3703635" cy="6364575"/>
          </a:xfrm>
        </p:grpSpPr>
        <p:sp>
          <p:nvSpPr>
            <p:cNvPr id="45" name="Freeform 45"/>
            <p:cNvSpPr/>
            <p:nvPr/>
          </p:nvSpPr>
          <p:spPr>
            <a:xfrm>
              <a:off x="0" y="0"/>
              <a:ext cx="3703574" cy="6364605"/>
            </a:xfrm>
            <a:custGeom>
              <a:avLst/>
              <a:gdLst/>
              <a:ahLst/>
              <a:cxnLst/>
              <a:rect l="l" t="t" r="r" b="b"/>
              <a:pathLst>
                <a:path w="3703574" h="6364605">
                  <a:moveTo>
                    <a:pt x="0" y="0"/>
                  </a:moveTo>
                  <a:lnTo>
                    <a:pt x="3703574" y="0"/>
                  </a:lnTo>
                  <a:lnTo>
                    <a:pt x="3703574" y="6364605"/>
                  </a:lnTo>
                  <a:lnTo>
                    <a:pt x="0" y="6364605"/>
                  </a:lnTo>
                </a:path>
              </a:pathLst>
            </a:custGeom>
            <a:solidFill>
              <a:srgbClr val="BFBFBF">
                <a:alpha val="19608"/>
              </a:srgbClr>
            </a:solidFill>
          </p:spPr>
        </p:sp>
      </p:grpSp>
      <p:grpSp>
        <p:nvGrpSpPr>
          <p:cNvPr id="46" name="Group 46"/>
          <p:cNvGrpSpPr/>
          <p:nvPr/>
        </p:nvGrpSpPr>
        <p:grpSpPr>
          <a:xfrm>
            <a:off x="12386075" y="1684723"/>
            <a:ext cx="2777726" cy="1477328"/>
            <a:chOff x="0" y="0"/>
            <a:chExt cx="3703635" cy="1969770"/>
          </a:xfrm>
        </p:grpSpPr>
        <p:sp>
          <p:nvSpPr>
            <p:cNvPr id="47" name="Freeform 47"/>
            <p:cNvSpPr/>
            <p:nvPr/>
          </p:nvSpPr>
          <p:spPr>
            <a:xfrm>
              <a:off x="0" y="0"/>
              <a:ext cx="3703574" cy="1969770"/>
            </a:xfrm>
            <a:custGeom>
              <a:avLst/>
              <a:gdLst/>
              <a:ahLst/>
              <a:cxnLst/>
              <a:rect l="l" t="t" r="r" b="b"/>
              <a:pathLst>
                <a:path w="3703574" h="1969770">
                  <a:moveTo>
                    <a:pt x="0" y="0"/>
                  </a:moveTo>
                  <a:lnTo>
                    <a:pt x="3703574" y="0"/>
                  </a:lnTo>
                  <a:lnTo>
                    <a:pt x="3703574" y="1969770"/>
                  </a:lnTo>
                  <a:lnTo>
                    <a:pt x="0" y="1969770"/>
                  </a:lnTo>
                </a:path>
              </a:pathLst>
            </a:custGeom>
            <a:solidFill>
              <a:srgbClr val="8064A2"/>
            </a:solidFill>
          </p:spPr>
        </p:sp>
        <p:sp>
          <p:nvSpPr>
            <p:cNvPr id="48" name="TextBox 48"/>
            <p:cNvSpPr txBox="1"/>
            <p:nvPr/>
          </p:nvSpPr>
          <p:spPr>
            <a:xfrm>
              <a:off x="0" y="0"/>
              <a:ext cx="3703635" cy="1969770"/>
            </a:xfrm>
            <a:prstGeom prst="rect">
              <a:avLst/>
            </a:prstGeom>
          </p:spPr>
          <p:txBody>
            <a:bodyPr lIns="50800" tIns="50800" rIns="50800" bIns="50800" rtlCol="0" anchor="ctr"/>
            <a:lstStyle/>
            <a:p>
              <a:pPr algn="ctr">
                <a:lnSpc>
                  <a:spcPts val="2160"/>
                </a:lnSpc>
              </a:pPr>
            </a:p>
            <a:p>
              <a:pPr algn="ctr">
                <a:lnSpc>
                  <a:spcPts val="2160"/>
                </a:lnSpc>
              </a:pPr>
              <a:r>
                <a:rPr lang="en-US" sz="1800" spc="16">
                  <a:solidFill>
                    <a:srgbClr val="FFFFFF"/>
                  </a:solidFill>
                  <a:latin typeface="TT Rounds Condensed Bold" panose="02010600030101010101" charset="-122"/>
                </a:rPr>
                <a:t>Two-sided matching model</a:t>
              </a:r>
              <a:endParaRPr lang="en-US" sz="1800" spc="16">
                <a:solidFill>
                  <a:srgbClr val="FFFFFF"/>
                </a:solidFill>
                <a:latin typeface="TT Rounds Condensed Bold" panose="02010600030101010101" charset="-122"/>
              </a:endParaRPr>
            </a:p>
            <a:p>
              <a:pPr algn="ctr">
                <a:lnSpc>
                  <a:spcPts val="2160"/>
                </a:lnSpc>
              </a:pPr>
              <a:endParaRPr lang="en-US" sz="1800" spc="16">
                <a:solidFill>
                  <a:srgbClr val="FFFFFF"/>
                </a:solidFill>
                <a:latin typeface="TT Rounds Condensed Bold" panose="02010600030101010101" charset="-122"/>
              </a:endParaRPr>
            </a:p>
            <a:p>
              <a:pPr algn="ctr">
                <a:lnSpc>
                  <a:spcPts val="2160"/>
                </a:lnSpc>
              </a:pPr>
              <a:endParaRPr lang="en-US" sz="1800" spc="16">
                <a:solidFill>
                  <a:srgbClr val="FFFFFF"/>
                </a:solidFill>
                <a:latin typeface="TT Rounds Condensed Bold" panose="02010600030101010101" charset="-122"/>
              </a:endParaRPr>
            </a:p>
          </p:txBody>
        </p:sp>
      </p:grpSp>
      <p:sp>
        <p:nvSpPr>
          <p:cNvPr id="49" name="TextBox 49"/>
          <p:cNvSpPr txBox="1"/>
          <p:nvPr/>
        </p:nvSpPr>
        <p:spPr>
          <a:xfrm>
            <a:off x="12477513" y="5021012"/>
            <a:ext cx="2594848" cy="1475909"/>
          </a:xfrm>
          <a:prstGeom prst="rect">
            <a:avLst/>
          </a:prstGeom>
        </p:spPr>
        <p:txBody>
          <a:bodyPr lIns="0" tIns="0" rIns="0" bIns="0" rtlCol="0" anchor="t">
            <a:spAutoFit/>
          </a:bodyPr>
          <a:lstStyle/>
          <a:p>
            <a:pPr algn="ctr">
              <a:lnSpc>
                <a:spcPts val="2810"/>
              </a:lnSpc>
            </a:pPr>
            <a:r>
              <a:rPr lang="en-US" sz="1800">
                <a:solidFill>
                  <a:srgbClr val="000000"/>
                </a:solidFill>
                <a:latin typeface="Arimo" panose="020B0604020202020204"/>
              </a:rPr>
              <a:t>Establish a decision model to maximize the satisfaction of the two matching subjects</a:t>
            </a:r>
            <a:endParaRPr lang="en-US" sz="1800">
              <a:solidFill>
                <a:srgbClr val="000000"/>
              </a:solidFill>
              <a:latin typeface="Arimo" panose="020B0604020202020204"/>
            </a:endParaRPr>
          </a:p>
        </p:txBody>
      </p:sp>
      <p:grpSp>
        <p:nvGrpSpPr>
          <p:cNvPr id="50" name="Group 50"/>
          <p:cNvGrpSpPr/>
          <p:nvPr/>
        </p:nvGrpSpPr>
        <p:grpSpPr>
          <a:xfrm>
            <a:off x="13426599" y="3959281"/>
            <a:ext cx="696674" cy="639110"/>
            <a:chOff x="0" y="0"/>
            <a:chExt cx="928899" cy="852147"/>
          </a:xfrm>
        </p:grpSpPr>
        <p:sp>
          <p:nvSpPr>
            <p:cNvPr id="51" name="Freeform 51"/>
            <p:cNvSpPr/>
            <p:nvPr/>
          </p:nvSpPr>
          <p:spPr>
            <a:xfrm>
              <a:off x="0" y="0"/>
              <a:ext cx="928878" cy="852170"/>
            </a:xfrm>
            <a:custGeom>
              <a:avLst/>
              <a:gdLst/>
              <a:ahLst/>
              <a:cxnLst/>
              <a:rect l="l" t="t" r="r" b="b"/>
              <a:pathLst>
                <a:path w="928878" h="852170">
                  <a:moveTo>
                    <a:pt x="0" y="0"/>
                  </a:moveTo>
                  <a:lnTo>
                    <a:pt x="928878" y="0"/>
                  </a:lnTo>
                  <a:lnTo>
                    <a:pt x="928878" y="852170"/>
                  </a:lnTo>
                  <a:lnTo>
                    <a:pt x="0" y="852170"/>
                  </a:lnTo>
                  <a:close/>
                </a:path>
              </a:pathLst>
            </a:custGeom>
            <a:solidFill>
              <a:srgbClr val="8064A2"/>
            </a:solidFill>
          </p:spPr>
        </p:sp>
      </p:grpSp>
      <p:sp>
        <p:nvSpPr>
          <p:cNvPr id="52" name="Freeform 52"/>
          <p:cNvSpPr/>
          <p:nvPr/>
        </p:nvSpPr>
        <p:spPr>
          <a:xfrm>
            <a:off x="13613745" y="4161087"/>
            <a:ext cx="322382" cy="235501"/>
          </a:xfrm>
          <a:custGeom>
            <a:avLst/>
            <a:gdLst/>
            <a:ahLst/>
            <a:cxnLst/>
            <a:rect l="l" t="t" r="r" b="b"/>
            <a:pathLst>
              <a:path w="322382" h="235501">
                <a:moveTo>
                  <a:pt x="0" y="0"/>
                </a:moveTo>
                <a:lnTo>
                  <a:pt x="322382" y="0"/>
                </a:lnTo>
                <a:lnTo>
                  <a:pt x="322382" y="235501"/>
                </a:lnTo>
                <a:lnTo>
                  <a:pt x="0" y="235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12332" y="7347662"/>
            <a:ext cx="4992486" cy="4986245"/>
          </a:xfrm>
          <a:custGeom>
            <a:avLst/>
            <a:gdLst/>
            <a:ahLst/>
            <a:cxnLst/>
            <a:rect l="l" t="t" r="r" b="b"/>
            <a:pathLst>
              <a:path w="4992486" h="4986245">
                <a:moveTo>
                  <a:pt x="0" y="0"/>
                </a:moveTo>
                <a:lnTo>
                  <a:pt x="4992486" y="0"/>
                </a:lnTo>
                <a:lnTo>
                  <a:pt x="4992486" y="4986246"/>
                </a:lnTo>
                <a:lnTo>
                  <a:pt x="0" y="4986246"/>
                </a:lnTo>
                <a:lnTo>
                  <a:pt x="0" y="0"/>
                </a:lnTo>
                <a:close/>
              </a:path>
            </a:pathLst>
          </a:custGeom>
          <a:blipFill>
            <a:blip r:embed="rId1">
              <a:alphaModFix amt="58000"/>
            </a:blip>
            <a:stretch>
              <a:fillRect/>
            </a:stretch>
          </a:blipFill>
        </p:spPr>
      </p:sp>
      <p:sp>
        <p:nvSpPr>
          <p:cNvPr id="4" name="Freeform 4"/>
          <p:cNvSpPr/>
          <p:nvPr/>
        </p:nvSpPr>
        <p:spPr>
          <a:xfrm rot="-4635726">
            <a:off x="15304821" y="2231754"/>
            <a:ext cx="6860994" cy="4399612"/>
          </a:xfrm>
          <a:custGeom>
            <a:avLst/>
            <a:gdLst/>
            <a:ahLst/>
            <a:cxnLst/>
            <a:rect l="l" t="t" r="r" b="b"/>
            <a:pathLst>
              <a:path w="6860994" h="4399612">
                <a:moveTo>
                  <a:pt x="0" y="0"/>
                </a:moveTo>
                <a:lnTo>
                  <a:pt x="6860994" y="0"/>
                </a:lnTo>
                <a:lnTo>
                  <a:pt x="6860994" y="4399612"/>
                </a:lnTo>
                <a:lnTo>
                  <a:pt x="0" y="4399612"/>
                </a:lnTo>
                <a:lnTo>
                  <a:pt x="0" y="0"/>
                </a:lnTo>
                <a:close/>
              </a:path>
            </a:pathLst>
          </a:custGeom>
          <a:blipFill>
            <a:blip r:embed="rId2">
              <a:alphaModFix amt="71000"/>
            </a:blip>
            <a:stretch>
              <a:fillRect/>
            </a:stretch>
          </a:blipFill>
          <a:ln cap="sq">
            <a:noFill/>
            <a:prstDash val="solid"/>
            <a:miter/>
          </a:ln>
        </p:spPr>
      </p:sp>
      <p:sp>
        <p:nvSpPr>
          <p:cNvPr id="5" name="Freeform 5"/>
          <p:cNvSpPr/>
          <p:nvPr/>
        </p:nvSpPr>
        <p:spPr>
          <a:xfrm>
            <a:off x="-1133315" y="-1272534"/>
            <a:ext cx="3774282" cy="3745975"/>
          </a:xfrm>
          <a:custGeom>
            <a:avLst/>
            <a:gdLst/>
            <a:ahLst/>
            <a:cxnLst/>
            <a:rect l="l" t="t" r="r" b="b"/>
            <a:pathLst>
              <a:path w="3774282" h="3745975">
                <a:moveTo>
                  <a:pt x="0" y="0"/>
                </a:moveTo>
                <a:lnTo>
                  <a:pt x="3774282" y="0"/>
                </a:lnTo>
                <a:lnTo>
                  <a:pt x="3774282" y="3745975"/>
                </a:lnTo>
                <a:lnTo>
                  <a:pt x="0" y="3745975"/>
                </a:lnTo>
                <a:lnTo>
                  <a:pt x="0" y="0"/>
                </a:lnTo>
                <a:close/>
              </a:path>
            </a:pathLst>
          </a:custGeom>
          <a:blipFill>
            <a:blip r:embed="rId3">
              <a:alphaModFix amt="76000"/>
            </a:blip>
            <a:stretch>
              <a:fillRect/>
            </a:stretch>
          </a:blipFill>
          <a:ln cap="sq">
            <a:noFill/>
            <a:prstDash val="solid"/>
            <a:miter/>
          </a:ln>
        </p:spPr>
      </p:sp>
      <p:sp>
        <p:nvSpPr>
          <p:cNvPr id="6" name="AutoShape 6"/>
          <p:cNvSpPr/>
          <p:nvPr/>
        </p:nvSpPr>
        <p:spPr>
          <a:xfrm flipV="1">
            <a:off x="17319542" y="389876"/>
            <a:ext cx="0" cy="3720540"/>
          </a:xfrm>
          <a:prstGeom prst="line">
            <a:avLst/>
          </a:prstGeom>
          <a:ln w="19050" cap="flat">
            <a:solidFill>
              <a:srgbClr val="AEAEAF">
                <a:alpha val="89804"/>
              </a:srgbClr>
            </a:solidFill>
            <a:prstDash val="solid"/>
            <a:headEnd type="none" w="sm" len="sm"/>
            <a:tailEnd type="none" w="sm" len="sm"/>
          </a:ln>
        </p:spPr>
      </p:sp>
      <p:sp>
        <p:nvSpPr>
          <p:cNvPr id="7" name="Freeform 7"/>
          <p:cNvSpPr/>
          <p:nvPr/>
        </p:nvSpPr>
        <p:spPr>
          <a:xfrm>
            <a:off x="17076352" y="600453"/>
            <a:ext cx="486379" cy="486379"/>
          </a:xfrm>
          <a:custGeom>
            <a:avLst/>
            <a:gdLst/>
            <a:ahLst/>
            <a:cxnLst/>
            <a:rect l="l" t="t" r="r" b="b"/>
            <a:pathLst>
              <a:path w="486379" h="486379">
                <a:moveTo>
                  <a:pt x="0" y="0"/>
                </a:moveTo>
                <a:lnTo>
                  <a:pt x="486379" y="0"/>
                </a:lnTo>
                <a:lnTo>
                  <a:pt x="486379" y="486379"/>
                </a:lnTo>
                <a:lnTo>
                  <a:pt x="0" y="486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flipH="1">
            <a:off x="1183911" y="8983466"/>
            <a:ext cx="0" cy="857320"/>
          </a:xfrm>
          <a:prstGeom prst="line">
            <a:avLst/>
          </a:prstGeom>
          <a:ln w="19050" cap="flat">
            <a:solidFill>
              <a:srgbClr val="AEAEAF">
                <a:alpha val="89804"/>
              </a:srgbClr>
            </a:solidFill>
            <a:prstDash val="solid"/>
            <a:headEnd type="none" w="sm" len="sm"/>
            <a:tailEnd type="none" w="sm" len="sm"/>
          </a:ln>
        </p:spPr>
      </p:sp>
      <p:sp>
        <p:nvSpPr>
          <p:cNvPr id="9" name="AutoShape 9"/>
          <p:cNvSpPr/>
          <p:nvPr/>
        </p:nvSpPr>
        <p:spPr>
          <a:xfrm>
            <a:off x="753826" y="9410700"/>
            <a:ext cx="2692664" cy="0"/>
          </a:xfrm>
          <a:prstGeom prst="line">
            <a:avLst/>
          </a:prstGeom>
          <a:ln w="19050" cap="flat">
            <a:solidFill>
              <a:srgbClr val="AEAEAF">
                <a:alpha val="89804"/>
              </a:srgbClr>
            </a:solidFill>
            <a:prstDash val="solid"/>
            <a:headEnd type="none" w="sm" len="sm"/>
            <a:tailEnd type="none" w="sm" len="sm"/>
          </a:ln>
        </p:spPr>
      </p:sp>
      <p:sp>
        <p:nvSpPr>
          <p:cNvPr id="10" name="AutoShape 10"/>
          <p:cNvSpPr/>
          <p:nvPr/>
        </p:nvSpPr>
        <p:spPr>
          <a:xfrm>
            <a:off x="17319542" y="7557655"/>
            <a:ext cx="0" cy="2283131"/>
          </a:xfrm>
          <a:prstGeom prst="line">
            <a:avLst/>
          </a:prstGeom>
          <a:ln w="19050" cap="flat">
            <a:solidFill>
              <a:srgbClr val="AEAEAF">
                <a:alpha val="89804"/>
              </a:srgbClr>
            </a:solidFill>
            <a:prstDash val="solid"/>
            <a:headEnd type="none" w="sm" len="sm"/>
            <a:tailEnd type="none" w="sm" len="sm"/>
          </a:ln>
        </p:spPr>
      </p:sp>
      <p:sp>
        <p:nvSpPr>
          <p:cNvPr id="11" name="AutoShape 11"/>
          <p:cNvSpPr/>
          <p:nvPr/>
        </p:nvSpPr>
        <p:spPr>
          <a:xfrm>
            <a:off x="16267024" y="9410700"/>
            <a:ext cx="1267150" cy="0"/>
          </a:xfrm>
          <a:prstGeom prst="line">
            <a:avLst/>
          </a:prstGeom>
          <a:ln w="19050" cap="flat">
            <a:solidFill>
              <a:srgbClr val="AEAEAF">
                <a:alpha val="89804"/>
              </a:srgbClr>
            </a:solidFill>
            <a:prstDash val="solid"/>
            <a:headEnd type="none" w="sm" len="sm"/>
            <a:tailEnd type="none" w="sm" len="sm"/>
          </a:ln>
        </p:spPr>
      </p:sp>
      <p:sp>
        <p:nvSpPr>
          <p:cNvPr id="23" name="TextBox 23"/>
          <p:cNvSpPr txBox="1"/>
          <p:nvPr/>
        </p:nvSpPr>
        <p:spPr>
          <a:xfrm>
            <a:off x="16394489" y="8613892"/>
            <a:ext cx="751293" cy="644408"/>
          </a:xfrm>
          <a:prstGeom prst="rect">
            <a:avLst/>
          </a:prstGeom>
        </p:spPr>
        <p:txBody>
          <a:bodyPr lIns="0" tIns="0" rIns="0" bIns="0" rtlCol="0" anchor="t">
            <a:spAutoFit/>
          </a:bodyPr>
          <a:lstStyle/>
          <a:p>
            <a:pPr algn="r">
              <a:lnSpc>
                <a:spcPts val="5130"/>
              </a:lnSpc>
            </a:pPr>
            <a:r>
              <a:rPr lang="en-US" sz="3665">
                <a:solidFill>
                  <a:srgbClr val="AEAEAF"/>
                </a:solidFill>
                <a:latin typeface="字由点字美玲体" panose="02010600030101010101" charset="-122"/>
              </a:rPr>
              <a:t>03</a:t>
            </a:r>
            <a:endParaRPr lang="en-US" sz="3665">
              <a:solidFill>
                <a:srgbClr val="AEAEAF"/>
              </a:solidFill>
              <a:latin typeface="字由点字美玲体" panose="02010600030101010101" charset="-122"/>
            </a:endParaRPr>
          </a:p>
        </p:txBody>
      </p:sp>
      <p:sp>
        <p:nvSpPr>
          <p:cNvPr id="27" name="文本框 26"/>
          <p:cNvSpPr txBox="1"/>
          <p:nvPr/>
        </p:nvSpPr>
        <p:spPr>
          <a:xfrm>
            <a:off x="904307" y="479365"/>
            <a:ext cx="11211490" cy="646331"/>
          </a:xfrm>
          <a:prstGeom prst="rect">
            <a:avLst/>
          </a:prstGeom>
          <a:noFill/>
        </p:spPr>
        <p:txBody>
          <a:bodyPr wrap="square" rtlCol="0">
            <a:spAutoFit/>
          </a:bodyPr>
          <a:lstStyle/>
          <a:p>
            <a:r>
              <a:rPr lang="en-US" altLang="zh-CN" sz="3600" b="1" dirty="0">
                <a:solidFill>
                  <a:schemeClr val="accent1"/>
                </a:solidFill>
                <a:latin typeface="黑体" panose="02010609060101010101" pitchFamily="49" charset="-122"/>
                <a:ea typeface="黑体" panose="02010609060101010101" pitchFamily="49" charset="-122"/>
              </a:rPr>
              <a:t>Calculate the probability of passenger no-show</a:t>
            </a:r>
            <a:endParaRPr lang="zh-CN" altLang="en-US" sz="3600" b="1" dirty="0">
              <a:solidFill>
                <a:schemeClr val="accent1"/>
              </a:solidFill>
              <a:latin typeface="黑体" panose="02010609060101010101" pitchFamily="49" charset="-122"/>
              <a:ea typeface="黑体" panose="02010609060101010101" pitchFamily="49" charset="-122"/>
            </a:endParaRPr>
          </a:p>
        </p:txBody>
      </p:sp>
      <p:pic>
        <p:nvPicPr>
          <p:cNvPr id="40" name="图片 39"/>
          <p:cNvPicPr>
            <a:picLocks noChangeAspect="1"/>
          </p:cNvPicPr>
          <p:nvPr/>
        </p:nvPicPr>
        <p:blipFill>
          <a:blip r:embed="rId6"/>
          <a:stretch>
            <a:fillRect/>
          </a:stretch>
        </p:blipFill>
        <p:spPr>
          <a:xfrm>
            <a:off x="152400" y="3390900"/>
            <a:ext cx="8788400" cy="5594350"/>
          </a:xfrm>
          <a:prstGeom prst="rect">
            <a:avLst/>
          </a:prstGeom>
        </p:spPr>
      </p:pic>
      <p:pic>
        <p:nvPicPr>
          <p:cNvPr id="43" name="图片 42"/>
          <p:cNvPicPr>
            <a:picLocks noChangeAspect="1"/>
          </p:cNvPicPr>
          <p:nvPr/>
        </p:nvPicPr>
        <p:blipFill>
          <a:blip r:embed="rId7"/>
          <a:stretch>
            <a:fillRect/>
          </a:stretch>
        </p:blipFill>
        <p:spPr>
          <a:xfrm>
            <a:off x="8839200" y="3623945"/>
            <a:ext cx="9487535" cy="5011420"/>
          </a:xfrm>
          <a:prstGeom prst="rect">
            <a:avLst/>
          </a:prstGeom>
        </p:spPr>
      </p:pic>
      <p:sp>
        <p:nvSpPr>
          <p:cNvPr id="44" name="文本框 43"/>
          <p:cNvSpPr txBox="1"/>
          <p:nvPr/>
        </p:nvSpPr>
        <p:spPr>
          <a:xfrm>
            <a:off x="6993108" y="2389416"/>
            <a:ext cx="3733800" cy="461665"/>
          </a:xfrm>
          <a:prstGeom prst="rect">
            <a:avLst/>
          </a:prstGeom>
          <a:noFill/>
        </p:spPr>
        <p:txBody>
          <a:bodyPr wrap="square" rtlCol="0">
            <a:spAutoFit/>
          </a:bodyPr>
          <a:lstStyle/>
          <a:p>
            <a:r>
              <a:rPr lang="en-US" altLang="zh-CN" sz="2400" b="1" dirty="0"/>
              <a:t>Situation analysis</a:t>
            </a:r>
            <a:endParaRPr lang="zh-CN" altLang="en-US" sz="2400" b="1" dirty="0"/>
          </a:p>
        </p:txBody>
      </p:sp>
      <p:pic>
        <p:nvPicPr>
          <p:cNvPr id="47" name="图形 46" descr="正义天平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86150" y="937835"/>
            <a:ext cx="2647059" cy="2624621"/>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12332" y="7347662"/>
            <a:ext cx="4992486" cy="4986245"/>
          </a:xfrm>
          <a:custGeom>
            <a:avLst/>
            <a:gdLst/>
            <a:ahLst/>
            <a:cxnLst/>
            <a:rect l="l" t="t" r="r" b="b"/>
            <a:pathLst>
              <a:path w="4992486" h="4986245">
                <a:moveTo>
                  <a:pt x="0" y="0"/>
                </a:moveTo>
                <a:lnTo>
                  <a:pt x="4992486" y="0"/>
                </a:lnTo>
                <a:lnTo>
                  <a:pt x="4992486" y="4986246"/>
                </a:lnTo>
                <a:lnTo>
                  <a:pt x="0" y="4986246"/>
                </a:lnTo>
                <a:lnTo>
                  <a:pt x="0" y="0"/>
                </a:lnTo>
                <a:close/>
              </a:path>
            </a:pathLst>
          </a:custGeom>
          <a:blipFill>
            <a:blip r:embed="rId1">
              <a:alphaModFix amt="58000"/>
            </a:blip>
            <a:stretch>
              <a:fillRect/>
            </a:stretch>
          </a:blipFill>
        </p:spPr>
      </p:sp>
      <p:sp>
        <p:nvSpPr>
          <p:cNvPr id="4" name="Freeform 4"/>
          <p:cNvSpPr/>
          <p:nvPr/>
        </p:nvSpPr>
        <p:spPr>
          <a:xfrm rot="-4635726">
            <a:off x="15304821" y="2231754"/>
            <a:ext cx="6860994" cy="4399612"/>
          </a:xfrm>
          <a:custGeom>
            <a:avLst/>
            <a:gdLst/>
            <a:ahLst/>
            <a:cxnLst/>
            <a:rect l="l" t="t" r="r" b="b"/>
            <a:pathLst>
              <a:path w="6860994" h="4399612">
                <a:moveTo>
                  <a:pt x="0" y="0"/>
                </a:moveTo>
                <a:lnTo>
                  <a:pt x="6860994" y="0"/>
                </a:lnTo>
                <a:lnTo>
                  <a:pt x="6860994" y="4399612"/>
                </a:lnTo>
                <a:lnTo>
                  <a:pt x="0" y="4399612"/>
                </a:lnTo>
                <a:lnTo>
                  <a:pt x="0" y="0"/>
                </a:lnTo>
                <a:close/>
              </a:path>
            </a:pathLst>
          </a:custGeom>
          <a:blipFill>
            <a:blip r:embed="rId2">
              <a:alphaModFix amt="71000"/>
            </a:blip>
            <a:stretch>
              <a:fillRect/>
            </a:stretch>
          </a:blipFill>
          <a:ln cap="sq">
            <a:noFill/>
            <a:prstDash val="solid"/>
            <a:miter/>
          </a:ln>
        </p:spPr>
      </p:sp>
      <p:sp>
        <p:nvSpPr>
          <p:cNvPr id="5" name="Freeform 5"/>
          <p:cNvSpPr/>
          <p:nvPr/>
        </p:nvSpPr>
        <p:spPr>
          <a:xfrm>
            <a:off x="-1133315" y="-1272534"/>
            <a:ext cx="3774282" cy="3745975"/>
          </a:xfrm>
          <a:custGeom>
            <a:avLst/>
            <a:gdLst/>
            <a:ahLst/>
            <a:cxnLst/>
            <a:rect l="l" t="t" r="r" b="b"/>
            <a:pathLst>
              <a:path w="3774282" h="3745975">
                <a:moveTo>
                  <a:pt x="0" y="0"/>
                </a:moveTo>
                <a:lnTo>
                  <a:pt x="3774282" y="0"/>
                </a:lnTo>
                <a:lnTo>
                  <a:pt x="3774282" y="3745975"/>
                </a:lnTo>
                <a:lnTo>
                  <a:pt x="0" y="3745975"/>
                </a:lnTo>
                <a:lnTo>
                  <a:pt x="0" y="0"/>
                </a:lnTo>
                <a:close/>
              </a:path>
            </a:pathLst>
          </a:custGeom>
          <a:blipFill>
            <a:blip r:embed="rId3">
              <a:alphaModFix amt="76000"/>
            </a:blip>
            <a:stretch>
              <a:fillRect/>
            </a:stretch>
          </a:blipFill>
          <a:ln cap="sq">
            <a:noFill/>
            <a:prstDash val="solid"/>
            <a:miter/>
          </a:ln>
        </p:spPr>
      </p:sp>
      <p:sp>
        <p:nvSpPr>
          <p:cNvPr id="6" name="AutoShape 6"/>
          <p:cNvSpPr/>
          <p:nvPr/>
        </p:nvSpPr>
        <p:spPr>
          <a:xfrm flipV="1">
            <a:off x="17319542" y="389876"/>
            <a:ext cx="0" cy="3720540"/>
          </a:xfrm>
          <a:prstGeom prst="line">
            <a:avLst/>
          </a:prstGeom>
          <a:ln w="19050" cap="flat">
            <a:solidFill>
              <a:srgbClr val="AEAEAF">
                <a:alpha val="89804"/>
              </a:srgbClr>
            </a:solidFill>
            <a:prstDash val="solid"/>
            <a:headEnd type="none" w="sm" len="sm"/>
            <a:tailEnd type="none" w="sm" len="sm"/>
          </a:ln>
        </p:spPr>
      </p:sp>
      <p:sp>
        <p:nvSpPr>
          <p:cNvPr id="7" name="Freeform 7"/>
          <p:cNvSpPr/>
          <p:nvPr/>
        </p:nvSpPr>
        <p:spPr>
          <a:xfrm>
            <a:off x="17076352" y="600453"/>
            <a:ext cx="486379" cy="486379"/>
          </a:xfrm>
          <a:custGeom>
            <a:avLst/>
            <a:gdLst/>
            <a:ahLst/>
            <a:cxnLst/>
            <a:rect l="l" t="t" r="r" b="b"/>
            <a:pathLst>
              <a:path w="486379" h="486379">
                <a:moveTo>
                  <a:pt x="0" y="0"/>
                </a:moveTo>
                <a:lnTo>
                  <a:pt x="486379" y="0"/>
                </a:lnTo>
                <a:lnTo>
                  <a:pt x="486379" y="486379"/>
                </a:lnTo>
                <a:lnTo>
                  <a:pt x="0" y="486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flipH="1">
            <a:off x="1183911" y="8983466"/>
            <a:ext cx="0" cy="857320"/>
          </a:xfrm>
          <a:prstGeom prst="line">
            <a:avLst/>
          </a:prstGeom>
          <a:ln w="19050" cap="flat">
            <a:solidFill>
              <a:srgbClr val="AEAEAF">
                <a:alpha val="89804"/>
              </a:srgbClr>
            </a:solidFill>
            <a:prstDash val="solid"/>
            <a:headEnd type="none" w="sm" len="sm"/>
            <a:tailEnd type="none" w="sm" len="sm"/>
          </a:ln>
        </p:spPr>
      </p:sp>
      <p:sp>
        <p:nvSpPr>
          <p:cNvPr id="9" name="AutoShape 9"/>
          <p:cNvSpPr/>
          <p:nvPr/>
        </p:nvSpPr>
        <p:spPr>
          <a:xfrm>
            <a:off x="753826" y="9410700"/>
            <a:ext cx="2692664" cy="0"/>
          </a:xfrm>
          <a:prstGeom prst="line">
            <a:avLst/>
          </a:prstGeom>
          <a:ln w="19050" cap="flat">
            <a:solidFill>
              <a:srgbClr val="AEAEAF">
                <a:alpha val="89804"/>
              </a:srgbClr>
            </a:solidFill>
            <a:prstDash val="solid"/>
            <a:headEnd type="none" w="sm" len="sm"/>
            <a:tailEnd type="none" w="sm" len="sm"/>
          </a:ln>
        </p:spPr>
      </p:sp>
      <p:sp>
        <p:nvSpPr>
          <p:cNvPr id="10" name="AutoShape 10"/>
          <p:cNvSpPr/>
          <p:nvPr/>
        </p:nvSpPr>
        <p:spPr>
          <a:xfrm>
            <a:off x="17319542" y="7557655"/>
            <a:ext cx="0" cy="2283131"/>
          </a:xfrm>
          <a:prstGeom prst="line">
            <a:avLst/>
          </a:prstGeom>
          <a:ln w="19050" cap="flat">
            <a:solidFill>
              <a:srgbClr val="AEAEAF">
                <a:alpha val="89804"/>
              </a:srgbClr>
            </a:solidFill>
            <a:prstDash val="solid"/>
            <a:headEnd type="none" w="sm" len="sm"/>
            <a:tailEnd type="none" w="sm" len="sm"/>
          </a:ln>
        </p:spPr>
      </p:sp>
      <p:sp>
        <p:nvSpPr>
          <p:cNvPr id="11" name="AutoShape 11"/>
          <p:cNvSpPr/>
          <p:nvPr/>
        </p:nvSpPr>
        <p:spPr>
          <a:xfrm>
            <a:off x="16267024" y="9410700"/>
            <a:ext cx="1267150" cy="0"/>
          </a:xfrm>
          <a:prstGeom prst="line">
            <a:avLst/>
          </a:prstGeom>
          <a:ln w="19050" cap="flat">
            <a:solidFill>
              <a:srgbClr val="AEAEAF">
                <a:alpha val="89804"/>
              </a:srgbClr>
            </a:solidFill>
            <a:prstDash val="solid"/>
            <a:headEnd type="none" w="sm" len="sm"/>
            <a:tailEnd type="none" w="sm" len="sm"/>
          </a:ln>
        </p:spPr>
      </p:sp>
      <p:sp>
        <p:nvSpPr>
          <p:cNvPr id="23" name="TextBox 23"/>
          <p:cNvSpPr txBox="1"/>
          <p:nvPr/>
        </p:nvSpPr>
        <p:spPr>
          <a:xfrm>
            <a:off x="16394489" y="8613892"/>
            <a:ext cx="751293" cy="644408"/>
          </a:xfrm>
          <a:prstGeom prst="rect">
            <a:avLst/>
          </a:prstGeom>
        </p:spPr>
        <p:txBody>
          <a:bodyPr lIns="0" tIns="0" rIns="0" bIns="0" rtlCol="0" anchor="t">
            <a:spAutoFit/>
          </a:bodyPr>
          <a:lstStyle/>
          <a:p>
            <a:pPr algn="r">
              <a:lnSpc>
                <a:spcPts val="5130"/>
              </a:lnSpc>
            </a:pPr>
            <a:r>
              <a:rPr lang="en-US" sz="3665">
                <a:solidFill>
                  <a:srgbClr val="AEAEAF"/>
                </a:solidFill>
                <a:latin typeface="字由点字美玲体" panose="02010600030101010101" charset="-122"/>
              </a:rPr>
              <a:t>03</a:t>
            </a:r>
            <a:endParaRPr lang="en-US" sz="3665">
              <a:solidFill>
                <a:srgbClr val="AEAEAF"/>
              </a:solidFill>
              <a:latin typeface="字由点字美玲体" panose="02010600030101010101" charset="-122"/>
            </a:endParaRPr>
          </a:p>
        </p:txBody>
      </p:sp>
      <p:sp>
        <p:nvSpPr>
          <p:cNvPr id="27" name="文本框 26"/>
          <p:cNvSpPr txBox="1"/>
          <p:nvPr/>
        </p:nvSpPr>
        <p:spPr>
          <a:xfrm>
            <a:off x="968457" y="365292"/>
            <a:ext cx="11790057" cy="646331"/>
          </a:xfrm>
          <a:prstGeom prst="rect">
            <a:avLst/>
          </a:prstGeom>
          <a:noFill/>
        </p:spPr>
        <p:txBody>
          <a:bodyPr wrap="square" rtlCol="0">
            <a:spAutoFit/>
          </a:bodyPr>
          <a:lstStyle/>
          <a:p>
            <a:r>
              <a:rPr lang="en-US" altLang="zh-CN" sz="3600" b="1" dirty="0">
                <a:solidFill>
                  <a:schemeClr val="accent1"/>
                </a:solidFill>
                <a:latin typeface="黑体" panose="02010609060101010101" pitchFamily="49" charset="-122"/>
                <a:ea typeface="黑体" panose="02010609060101010101" pitchFamily="49" charset="-122"/>
              </a:rPr>
              <a:t>Calculate the probability of passenger no-show</a:t>
            </a:r>
            <a:endParaRPr lang="zh-CN" altLang="en-US" sz="3600" b="1" dirty="0">
              <a:solidFill>
                <a:schemeClr val="accent1"/>
              </a:solidFill>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6"/>
          <a:stretch>
            <a:fillRect/>
          </a:stretch>
        </p:blipFill>
        <p:spPr>
          <a:xfrm>
            <a:off x="753745" y="1257300"/>
            <a:ext cx="8121650" cy="3061335"/>
          </a:xfrm>
          <a:prstGeom prst="rect">
            <a:avLst/>
          </a:prstGeom>
        </p:spPr>
      </p:pic>
      <p:pic>
        <p:nvPicPr>
          <p:cNvPr id="16" name="图片 15"/>
          <p:cNvPicPr>
            <a:picLocks noChangeAspect="1"/>
          </p:cNvPicPr>
          <p:nvPr/>
        </p:nvPicPr>
        <p:blipFill>
          <a:blip r:embed="rId7"/>
          <a:stretch>
            <a:fillRect/>
          </a:stretch>
        </p:blipFill>
        <p:spPr>
          <a:xfrm>
            <a:off x="967740" y="4343400"/>
            <a:ext cx="7465695" cy="5902960"/>
          </a:xfrm>
          <a:prstGeom prst="rect">
            <a:avLst/>
          </a:prstGeom>
        </p:spPr>
      </p:pic>
      <p:pic>
        <p:nvPicPr>
          <p:cNvPr id="19" name="图片 18"/>
          <p:cNvPicPr>
            <a:picLocks noChangeAspect="1"/>
          </p:cNvPicPr>
          <p:nvPr/>
        </p:nvPicPr>
        <p:blipFill>
          <a:blip r:embed="rId8"/>
          <a:stretch>
            <a:fillRect/>
          </a:stretch>
        </p:blipFill>
        <p:spPr>
          <a:xfrm>
            <a:off x="9817100" y="2265680"/>
            <a:ext cx="7234555" cy="5091430"/>
          </a:xfrm>
          <a:prstGeom prst="rect">
            <a:avLst/>
          </a:prstGeom>
        </p:spPr>
      </p:pic>
      <p:pic>
        <p:nvPicPr>
          <p:cNvPr id="21" name="图形 20" descr="箭头: 直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8304703" y="4152900"/>
            <a:ext cx="1679043" cy="2133600"/>
          </a:xfrm>
          <a:prstGeom prst="rect">
            <a:avLst/>
          </a:prstGeom>
        </p:spPr>
      </p:pic>
      <p:pic>
        <p:nvPicPr>
          <p:cNvPr id="24" name="图形 23" descr="巴士 纯色填充"/>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36946" y="8699220"/>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12332" y="7347662"/>
            <a:ext cx="4992486" cy="4986245"/>
          </a:xfrm>
          <a:custGeom>
            <a:avLst/>
            <a:gdLst/>
            <a:ahLst/>
            <a:cxnLst/>
            <a:rect l="l" t="t" r="r" b="b"/>
            <a:pathLst>
              <a:path w="4992486" h="4986245">
                <a:moveTo>
                  <a:pt x="0" y="0"/>
                </a:moveTo>
                <a:lnTo>
                  <a:pt x="4992486" y="0"/>
                </a:lnTo>
                <a:lnTo>
                  <a:pt x="4992486" y="4986246"/>
                </a:lnTo>
                <a:lnTo>
                  <a:pt x="0" y="4986246"/>
                </a:lnTo>
                <a:lnTo>
                  <a:pt x="0" y="0"/>
                </a:lnTo>
                <a:close/>
              </a:path>
            </a:pathLst>
          </a:custGeom>
          <a:blipFill>
            <a:blip r:embed="rId1">
              <a:alphaModFix amt="58000"/>
            </a:blip>
            <a:stretch>
              <a:fillRect/>
            </a:stretch>
          </a:blipFill>
        </p:spPr>
      </p:sp>
      <p:sp>
        <p:nvSpPr>
          <p:cNvPr id="4" name="Freeform 4"/>
          <p:cNvSpPr/>
          <p:nvPr/>
        </p:nvSpPr>
        <p:spPr>
          <a:xfrm rot="-4635726">
            <a:off x="15304821" y="2231754"/>
            <a:ext cx="6860994" cy="4399612"/>
          </a:xfrm>
          <a:custGeom>
            <a:avLst/>
            <a:gdLst/>
            <a:ahLst/>
            <a:cxnLst/>
            <a:rect l="l" t="t" r="r" b="b"/>
            <a:pathLst>
              <a:path w="6860994" h="4399612">
                <a:moveTo>
                  <a:pt x="0" y="0"/>
                </a:moveTo>
                <a:lnTo>
                  <a:pt x="6860994" y="0"/>
                </a:lnTo>
                <a:lnTo>
                  <a:pt x="6860994" y="4399612"/>
                </a:lnTo>
                <a:lnTo>
                  <a:pt x="0" y="4399612"/>
                </a:lnTo>
                <a:lnTo>
                  <a:pt x="0" y="0"/>
                </a:lnTo>
                <a:close/>
              </a:path>
            </a:pathLst>
          </a:custGeom>
          <a:blipFill>
            <a:blip r:embed="rId2">
              <a:alphaModFix amt="71000"/>
            </a:blip>
            <a:stretch>
              <a:fillRect/>
            </a:stretch>
          </a:blipFill>
          <a:ln cap="sq">
            <a:noFill/>
            <a:prstDash val="solid"/>
            <a:miter/>
          </a:ln>
        </p:spPr>
      </p:sp>
      <p:sp>
        <p:nvSpPr>
          <p:cNvPr id="5" name="Freeform 5"/>
          <p:cNvSpPr/>
          <p:nvPr/>
        </p:nvSpPr>
        <p:spPr>
          <a:xfrm>
            <a:off x="-1133315" y="-1272534"/>
            <a:ext cx="3774282" cy="3745975"/>
          </a:xfrm>
          <a:custGeom>
            <a:avLst/>
            <a:gdLst/>
            <a:ahLst/>
            <a:cxnLst/>
            <a:rect l="l" t="t" r="r" b="b"/>
            <a:pathLst>
              <a:path w="3774282" h="3745975">
                <a:moveTo>
                  <a:pt x="0" y="0"/>
                </a:moveTo>
                <a:lnTo>
                  <a:pt x="3774282" y="0"/>
                </a:lnTo>
                <a:lnTo>
                  <a:pt x="3774282" y="3745975"/>
                </a:lnTo>
                <a:lnTo>
                  <a:pt x="0" y="3745975"/>
                </a:lnTo>
                <a:lnTo>
                  <a:pt x="0" y="0"/>
                </a:lnTo>
                <a:close/>
              </a:path>
            </a:pathLst>
          </a:custGeom>
          <a:blipFill>
            <a:blip r:embed="rId3">
              <a:alphaModFix amt="76000"/>
            </a:blip>
            <a:stretch>
              <a:fillRect/>
            </a:stretch>
          </a:blipFill>
          <a:ln cap="sq">
            <a:noFill/>
            <a:prstDash val="solid"/>
            <a:miter/>
          </a:ln>
        </p:spPr>
      </p:sp>
      <p:sp>
        <p:nvSpPr>
          <p:cNvPr id="6" name="AutoShape 6"/>
          <p:cNvSpPr/>
          <p:nvPr/>
        </p:nvSpPr>
        <p:spPr>
          <a:xfrm flipV="1">
            <a:off x="17319542" y="389876"/>
            <a:ext cx="0" cy="3720540"/>
          </a:xfrm>
          <a:prstGeom prst="line">
            <a:avLst/>
          </a:prstGeom>
          <a:ln w="19050" cap="flat">
            <a:solidFill>
              <a:srgbClr val="AEAEAF">
                <a:alpha val="89804"/>
              </a:srgbClr>
            </a:solidFill>
            <a:prstDash val="solid"/>
            <a:headEnd type="none" w="sm" len="sm"/>
            <a:tailEnd type="none" w="sm" len="sm"/>
          </a:ln>
        </p:spPr>
      </p:sp>
      <p:sp>
        <p:nvSpPr>
          <p:cNvPr id="7" name="Freeform 7"/>
          <p:cNvSpPr/>
          <p:nvPr/>
        </p:nvSpPr>
        <p:spPr>
          <a:xfrm>
            <a:off x="17076352" y="600453"/>
            <a:ext cx="486379" cy="486379"/>
          </a:xfrm>
          <a:custGeom>
            <a:avLst/>
            <a:gdLst/>
            <a:ahLst/>
            <a:cxnLst/>
            <a:rect l="l" t="t" r="r" b="b"/>
            <a:pathLst>
              <a:path w="486379" h="486379">
                <a:moveTo>
                  <a:pt x="0" y="0"/>
                </a:moveTo>
                <a:lnTo>
                  <a:pt x="486379" y="0"/>
                </a:lnTo>
                <a:lnTo>
                  <a:pt x="486379" y="486379"/>
                </a:lnTo>
                <a:lnTo>
                  <a:pt x="0" y="486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flipH="1">
            <a:off x="1183911" y="8983466"/>
            <a:ext cx="0" cy="857320"/>
          </a:xfrm>
          <a:prstGeom prst="line">
            <a:avLst/>
          </a:prstGeom>
          <a:ln w="19050" cap="flat">
            <a:solidFill>
              <a:srgbClr val="AEAEAF">
                <a:alpha val="89804"/>
              </a:srgbClr>
            </a:solidFill>
            <a:prstDash val="solid"/>
            <a:headEnd type="none" w="sm" len="sm"/>
            <a:tailEnd type="none" w="sm" len="sm"/>
          </a:ln>
        </p:spPr>
      </p:sp>
      <p:sp>
        <p:nvSpPr>
          <p:cNvPr id="9" name="AutoShape 9"/>
          <p:cNvSpPr/>
          <p:nvPr/>
        </p:nvSpPr>
        <p:spPr>
          <a:xfrm>
            <a:off x="753826" y="9410700"/>
            <a:ext cx="2692664" cy="0"/>
          </a:xfrm>
          <a:prstGeom prst="line">
            <a:avLst/>
          </a:prstGeom>
          <a:ln w="19050" cap="flat">
            <a:solidFill>
              <a:srgbClr val="AEAEAF">
                <a:alpha val="89804"/>
              </a:srgbClr>
            </a:solidFill>
            <a:prstDash val="solid"/>
            <a:headEnd type="none" w="sm" len="sm"/>
            <a:tailEnd type="none" w="sm" len="sm"/>
          </a:ln>
        </p:spPr>
      </p:sp>
      <p:sp>
        <p:nvSpPr>
          <p:cNvPr id="10" name="AutoShape 10"/>
          <p:cNvSpPr/>
          <p:nvPr/>
        </p:nvSpPr>
        <p:spPr>
          <a:xfrm>
            <a:off x="17319542" y="7557655"/>
            <a:ext cx="0" cy="2283131"/>
          </a:xfrm>
          <a:prstGeom prst="line">
            <a:avLst/>
          </a:prstGeom>
          <a:ln w="19050" cap="flat">
            <a:solidFill>
              <a:srgbClr val="AEAEAF">
                <a:alpha val="89804"/>
              </a:srgbClr>
            </a:solidFill>
            <a:prstDash val="solid"/>
            <a:headEnd type="none" w="sm" len="sm"/>
            <a:tailEnd type="none" w="sm" len="sm"/>
          </a:ln>
        </p:spPr>
      </p:sp>
      <p:sp>
        <p:nvSpPr>
          <p:cNvPr id="11" name="AutoShape 11"/>
          <p:cNvSpPr/>
          <p:nvPr/>
        </p:nvSpPr>
        <p:spPr>
          <a:xfrm>
            <a:off x="16267024" y="9410700"/>
            <a:ext cx="1267150" cy="0"/>
          </a:xfrm>
          <a:prstGeom prst="line">
            <a:avLst/>
          </a:prstGeom>
          <a:ln w="19050" cap="flat">
            <a:solidFill>
              <a:srgbClr val="AEAEAF">
                <a:alpha val="89804"/>
              </a:srgbClr>
            </a:solidFill>
            <a:prstDash val="solid"/>
            <a:headEnd type="none" w="sm" len="sm"/>
            <a:tailEnd type="none" w="sm" len="sm"/>
          </a:ln>
        </p:spPr>
      </p:sp>
      <p:sp>
        <p:nvSpPr>
          <p:cNvPr id="23" name="TextBox 23"/>
          <p:cNvSpPr txBox="1"/>
          <p:nvPr/>
        </p:nvSpPr>
        <p:spPr>
          <a:xfrm>
            <a:off x="16394489" y="8613892"/>
            <a:ext cx="751293" cy="644408"/>
          </a:xfrm>
          <a:prstGeom prst="rect">
            <a:avLst/>
          </a:prstGeom>
        </p:spPr>
        <p:txBody>
          <a:bodyPr lIns="0" tIns="0" rIns="0" bIns="0" rtlCol="0" anchor="t">
            <a:spAutoFit/>
          </a:bodyPr>
          <a:lstStyle/>
          <a:p>
            <a:pPr algn="r">
              <a:lnSpc>
                <a:spcPts val="5130"/>
              </a:lnSpc>
            </a:pPr>
            <a:r>
              <a:rPr lang="en-US" sz="3665">
                <a:solidFill>
                  <a:srgbClr val="AEAEAF"/>
                </a:solidFill>
                <a:latin typeface="字由点字美玲体" panose="02010600030101010101" charset="-122"/>
              </a:rPr>
              <a:t>03</a:t>
            </a:r>
            <a:endParaRPr lang="en-US" sz="3665">
              <a:solidFill>
                <a:srgbClr val="AEAEAF"/>
              </a:solidFill>
              <a:latin typeface="字由点字美玲体" panose="02010600030101010101" charset="-122"/>
            </a:endParaRPr>
          </a:p>
        </p:txBody>
      </p:sp>
      <p:sp>
        <p:nvSpPr>
          <p:cNvPr id="27" name="文本框 26"/>
          <p:cNvSpPr txBox="1"/>
          <p:nvPr/>
        </p:nvSpPr>
        <p:spPr>
          <a:xfrm>
            <a:off x="565277" y="293539"/>
            <a:ext cx="10894178" cy="1198880"/>
          </a:xfrm>
          <a:prstGeom prst="rect">
            <a:avLst/>
          </a:prstGeom>
          <a:noFill/>
        </p:spPr>
        <p:txBody>
          <a:bodyPr wrap="square" rtlCol="0">
            <a:spAutoFit/>
          </a:bodyPr>
          <a:lstStyle/>
          <a:p>
            <a:r>
              <a:rPr lang="en-US" altLang="zh-CN" sz="3600" b="1" dirty="0">
                <a:solidFill>
                  <a:schemeClr val="accent1"/>
                </a:solidFill>
                <a:effectLst/>
                <a:latin typeface="黑体" panose="02010609060101010101" pitchFamily="49" charset="-122"/>
                <a:ea typeface="黑体" panose="02010609060101010101" pitchFamily="49" charset="-122"/>
              </a:rPr>
              <a:t>Consider the method of determining the weight of attributes </a:t>
            </a:r>
            <a:endParaRPr lang="zh-CN" altLang="en-US" sz="3600" b="1" dirty="0">
              <a:solidFill>
                <a:schemeClr val="accent1"/>
              </a:solidFill>
            </a:endParaRPr>
          </a:p>
        </p:txBody>
      </p:sp>
      <p:pic>
        <p:nvPicPr>
          <p:cNvPr id="14" name="图片 13"/>
          <p:cNvPicPr>
            <a:picLocks noChangeAspect="1"/>
          </p:cNvPicPr>
          <p:nvPr/>
        </p:nvPicPr>
        <p:blipFill>
          <a:blip r:embed="rId6"/>
          <a:stretch>
            <a:fillRect/>
          </a:stretch>
        </p:blipFill>
        <p:spPr>
          <a:xfrm>
            <a:off x="1043940" y="1701165"/>
            <a:ext cx="7426325" cy="3002280"/>
          </a:xfrm>
          <a:prstGeom prst="rect">
            <a:avLst/>
          </a:prstGeom>
        </p:spPr>
      </p:pic>
      <p:pic>
        <p:nvPicPr>
          <p:cNvPr id="18" name="图片 17"/>
          <p:cNvPicPr>
            <a:picLocks noChangeAspect="1"/>
          </p:cNvPicPr>
          <p:nvPr/>
        </p:nvPicPr>
        <p:blipFill>
          <a:blip r:embed="rId7"/>
          <a:stretch>
            <a:fillRect/>
          </a:stretch>
        </p:blipFill>
        <p:spPr>
          <a:xfrm>
            <a:off x="753745" y="4762500"/>
            <a:ext cx="8211820" cy="4989195"/>
          </a:xfrm>
          <a:prstGeom prst="rect">
            <a:avLst/>
          </a:prstGeom>
        </p:spPr>
      </p:pic>
      <p:pic>
        <p:nvPicPr>
          <p:cNvPr id="24" name="图片 23"/>
          <p:cNvPicPr>
            <a:picLocks noChangeAspect="1"/>
          </p:cNvPicPr>
          <p:nvPr/>
        </p:nvPicPr>
        <p:blipFill>
          <a:blip r:embed="rId8"/>
          <a:stretch>
            <a:fillRect/>
          </a:stretch>
        </p:blipFill>
        <p:spPr>
          <a:xfrm>
            <a:off x="9203055" y="1148715"/>
            <a:ext cx="8201025" cy="2747010"/>
          </a:xfrm>
          <a:prstGeom prst="rect">
            <a:avLst/>
          </a:prstGeom>
        </p:spPr>
      </p:pic>
      <p:pic>
        <p:nvPicPr>
          <p:cNvPr id="28" name="图片 27"/>
          <p:cNvPicPr>
            <a:picLocks noChangeAspect="1"/>
          </p:cNvPicPr>
          <p:nvPr/>
        </p:nvPicPr>
        <p:blipFill>
          <a:blip r:embed="rId9"/>
          <a:stretch>
            <a:fillRect/>
          </a:stretch>
        </p:blipFill>
        <p:spPr>
          <a:xfrm>
            <a:off x="9315450" y="3895090"/>
            <a:ext cx="7996555" cy="2527300"/>
          </a:xfrm>
          <a:prstGeom prst="rect">
            <a:avLst/>
          </a:prstGeom>
        </p:spPr>
      </p:pic>
      <p:pic>
        <p:nvPicPr>
          <p:cNvPr id="31" name="图片 30"/>
          <p:cNvPicPr>
            <a:picLocks noChangeAspect="1"/>
          </p:cNvPicPr>
          <p:nvPr/>
        </p:nvPicPr>
        <p:blipFill>
          <a:blip r:embed="rId10"/>
          <a:stretch>
            <a:fillRect/>
          </a:stretch>
        </p:blipFill>
        <p:spPr>
          <a:xfrm>
            <a:off x="9434830" y="5981700"/>
            <a:ext cx="7677150" cy="1672590"/>
          </a:xfrm>
          <a:prstGeom prst="rect">
            <a:avLst/>
          </a:prstGeom>
        </p:spPr>
      </p:pic>
      <p:pic>
        <p:nvPicPr>
          <p:cNvPr id="34" name="图片 33"/>
          <p:cNvPicPr>
            <a:picLocks noChangeAspect="1"/>
          </p:cNvPicPr>
          <p:nvPr/>
        </p:nvPicPr>
        <p:blipFill>
          <a:blip r:embed="rId11"/>
          <a:stretch>
            <a:fillRect/>
          </a:stretch>
        </p:blipFill>
        <p:spPr>
          <a:xfrm>
            <a:off x="9389110" y="7574280"/>
            <a:ext cx="7639050" cy="1838325"/>
          </a:xfrm>
          <a:prstGeom prst="rect">
            <a:avLst/>
          </a:prstGeom>
        </p:spPr>
      </p:pic>
      <p:pic>
        <p:nvPicPr>
          <p:cNvPr id="36" name="图形 35" descr="猫 纯色填充"/>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46616" y="8478896"/>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12332" y="7347662"/>
            <a:ext cx="4992486" cy="4986245"/>
          </a:xfrm>
          <a:custGeom>
            <a:avLst/>
            <a:gdLst/>
            <a:ahLst/>
            <a:cxnLst/>
            <a:rect l="l" t="t" r="r" b="b"/>
            <a:pathLst>
              <a:path w="4992486" h="4986245">
                <a:moveTo>
                  <a:pt x="0" y="0"/>
                </a:moveTo>
                <a:lnTo>
                  <a:pt x="4992486" y="0"/>
                </a:lnTo>
                <a:lnTo>
                  <a:pt x="4992486" y="4986246"/>
                </a:lnTo>
                <a:lnTo>
                  <a:pt x="0" y="4986246"/>
                </a:lnTo>
                <a:lnTo>
                  <a:pt x="0" y="0"/>
                </a:lnTo>
                <a:close/>
              </a:path>
            </a:pathLst>
          </a:custGeom>
          <a:blipFill>
            <a:blip r:embed="rId1">
              <a:alphaModFix amt="58000"/>
            </a:blip>
            <a:stretch>
              <a:fillRect/>
            </a:stretch>
          </a:blipFill>
        </p:spPr>
      </p:sp>
      <p:sp>
        <p:nvSpPr>
          <p:cNvPr id="4" name="Freeform 4"/>
          <p:cNvSpPr/>
          <p:nvPr/>
        </p:nvSpPr>
        <p:spPr>
          <a:xfrm rot="-4635726">
            <a:off x="15304821" y="2231754"/>
            <a:ext cx="6860994" cy="4399612"/>
          </a:xfrm>
          <a:custGeom>
            <a:avLst/>
            <a:gdLst/>
            <a:ahLst/>
            <a:cxnLst/>
            <a:rect l="l" t="t" r="r" b="b"/>
            <a:pathLst>
              <a:path w="6860994" h="4399612">
                <a:moveTo>
                  <a:pt x="0" y="0"/>
                </a:moveTo>
                <a:lnTo>
                  <a:pt x="6860994" y="0"/>
                </a:lnTo>
                <a:lnTo>
                  <a:pt x="6860994" y="4399612"/>
                </a:lnTo>
                <a:lnTo>
                  <a:pt x="0" y="4399612"/>
                </a:lnTo>
                <a:lnTo>
                  <a:pt x="0" y="0"/>
                </a:lnTo>
                <a:close/>
              </a:path>
            </a:pathLst>
          </a:custGeom>
          <a:blipFill>
            <a:blip r:embed="rId2">
              <a:alphaModFix amt="71000"/>
            </a:blip>
            <a:stretch>
              <a:fillRect/>
            </a:stretch>
          </a:blipFill>
          <a:ln cap="sq">
            <a:noFill/>
            <a:prstDash val="solid"/>
            <a:miter/>
          </a:ln>
        </p:spPr>
      </p:sp>
      <p:sp>
        <p:nvSpPr>
          <p:cNvPr id="5" name="Freeform 5"/>
          <p:cNvSpPr/>
          <p:nvPr/>
        </p:nvSpPr>
        <p:spPr>
          <a:xfrm>
            <a:off x="-1133315" y="-1272534"/>
            <a:ext cx="3774282" cy="3745975"/>
          </a:xfrm>
          <a:custGeom>
            <a:avLst/>
            <a:gdLst/>
            <a:ahLst/>
            <a:cxnLst/>
            <a:rect l="l" t="t" r="r" b="b"/>
            <a:pathLst>
              <a:path w="3774282" h="3745975">
                <a:moveTo>
                  <a:pt x="0" y="0"/>
                </a:moveTo>
                <a:lnTo>
                  <a:pt x="3774282" y="0"/>
                </a:lnTo>
                <a:lnTo>
                  <a:pt x="3774282" y="3745975"/>
                </a:lnTo>
                <a:lnTo>
                  <a:pt x="0" y="3745975"/>
                </a:lnTo>
                <a:lnTo>
                  <a:pt x="0" y="0"/>
                </a:lnTo>
                <a:close/>
              </a:path>
            </a:pathLst>
          </a:custGeom>
          <a:blipFill>
            <a:blip r:embed="rId3">
              <a:alphaModFix amt="76000"/>
            </a:blip>
            <a:stretch>
              <a:fillRect/>
            </a:stretch>
          </a:blipFill>
          <a:ln cap="sq">
            <a:noFill/>
            <a:prstDash val="solid"/>
            <a:miter/>
          </a:ln>
        </p:spPr>
      </p:sp>
      <p:sp>
        <p:nvSpPr>
          <p:cNvPr id="6" name="AutoShape 6"/>
          <p:cNvSpPr/>
          <p:nvPr/>
        </p:nvSpPr>
        <p:spPr>
          <a:xfrm flipV="1">
            <a:off x="17319542" y="389876"/>
            <a:ext cx="0" cy="3720540"/>
          </a:xfrm>
          <a:prstGeom prst="line">
            <a:avLst/>
          </a:prstGeom>
          <a:ln w="19050" cap="flat">
            <a:solidFill>
              <a:srgbClr val="AEAEAF">
                <a:alpha val="89804"/>
              </a:srgbClr>
            </a:solidFill>
            <a:prstDash val="solid"/>
            <a:headEnd type="none" w="sm" len="sm"/>
            <a:tailEnd type="none" w="sm" len="sm"/>
          </a:ln>
        </p:spPr>
      </p:sp>
      <p:sp>
        <p:nvSpPr>
          <p:cNvPr id="7" name="Freeform 7"/>
          <p:cNvSpPr/>
          <p:nvPr/>
        </p:nvSpPr>
        <p:spPr>
          <a:xfrm>
            <a:off x="17076352" y="600453"/>
            <a:ext cx="486379" cy="486379"/>
          </a:xfrm>
          <a:custGeom>
            <a:avLst/>
            <a:gdLst/>
            <a:ahLst/>
            <a:cxnLst/>
            <a:rect l="l" t="t" r="r" b="b"/>
            <a:pathLst>
              <a:path w="486379" h="486379">
                <a:moveTo>
                  <a:pt x="0" y="0"/>
                </a:moveTo>
                <a:lnTo>
                  <a:pt x="486379" y="0"/>
                </a:lnTo>
                <a:lnTo>
                  <a:pt x="486379" y="486379"/>
                </a:lnTo>
                <a:lnTo>
                  <a:pt x="0" y="486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flipH="1">
            <a:off x="1183911" y="8983466"/>
            <a:ext cx="0" cy="857320"/>
          </a:xfrm>
          <a:prstGeom prst="line">
            <a:avLst/>
          </a:prstGeom>
          <a:ln w="19050" cap="flat">
            <a:solidFill>
              <a:srgbClr val="AEAEAF">
                <a:alpha val="89804"/>
              </a:srgbClr>
            </a:solidFill>
            <a:prstDash val="solid"/>
            <a:headEnd type="none" w="sm" len="sm"/>
            <a:tailEnd type="none" w="sm" len="sm"/>
          </a:ln>
        </p:spPr>
      </p:sp>
      <p:sp>
        <p:nvSpPr>
          <p:cNvPr id="9" name="AutoShape 9"/>
          <p:cNvSpPr/>
          <p:nvPr/>
        </p:nvSpPr>
        <p:spPr>
          <a:xfrm>
            <a:off x="753826" y="9410700"/>
            <a:ext cx="2692664" cy="0"/>
          </a:xfrm>
          <a:prstGeom prst="line">
            <a:avLst/>
          </a:prstGeom>
          <a:ln w="19050" cap="flat">
            <a:solidFill>
              <a:srgbClr val="AEAEAF">
                <a:alpha val="89804"/>
              </a:srgbClr>
            </a:solidFill>
            <a:prstDash val="solid"/>
            <a:headEnd type="none" w="sm" len="sm"/>
            <a:tailEnd type="none" w="sm" len="sm"/>
          </a:ln>
        </p:spPr>
      </p:sp>
      <p:sp>
        <p:nvSpPr>
          <p:cNvPr id="10" name="AutoShape 10"/>
          <p:cNvSpPr/>
          <p:nvPr/>
        </p:nvSpPr>
        <p:spPr>
          <a:xfrm>
            <a:off x="17319542" y="7557655"/>
            <a:ext cx="0" cy="2283131"/>
          </a:xfrm>
          <a:prstGeom prst="line">
            <a:avLst/>
          </a:prstGeom>
          <a:ln w="19050" cap="flat">
            <a:solidFill>
              <a:srgbClr val="AEAEAF">
                <a:alpha val="89804"/>
              </a:srgbClr>
            </a:solidFill>
            <a:prstDash val="solid"/>
            <a:headEnd type="none" w="sm" len="sm"/>
            <a:tailEnd type="none" w="sm" len="sm"/>
          </a:ln>
        </p:spPr>
      </p:sp>
      <p:sp>
        <p:nvSpPr>
          <p:cNvPr id="11" name="AutoShape 11"/>
          <p:cNvSpPr/>
          <p:nvPr/>
        </p:nvSpPr>
        <p:spPr>
          <a:xfrm>
            <a:off x="16267024" y="9410700"/>
            <a:ext cx="1267150" cy="0"/>
          </a:xfrm>
          <a:prstGeom prst="line">
            <a:avLst/>
          </a:prstGeom>
          <a:ln w="19050" cap="flat">
            <a:solidFill>
              <a:srgbClr val="AEAEAF">
                <a:alpha val="89804"/>
              </a:srgbClr>
            </a:solidFill>
            <a:prstDash val="solid"/>
            <a:headEnd type="none" w="sm" len="sm"/>
            <a:tailEnd type="none" w="sm" len="sm"/>
          </a:ln>
        </p:spPr>
      </p:sp>
      <p:sp>
        <p:nvSpPr>
          <p:cNvPr id="23" name="TextBox 23"/>
          <p:cNvSpPr txBox="1"/>
          <p:nvPr/>
        </p:nvSpPr>
        <p:spPr>
          <a:xfrm>
            <a:off x="16394489" y="8613892"/>
            <a:ext cx="751293" cy="644408"/>
          </a:xfrm>
          <a:prstGeom prst="rect">
            <a:avLst/>
          </a:prstGeom>
        </p:spPr>
        <p:txBody>
          <a:bodyPr lIns="0" tIns="0" rIns="0" bIns="0" rtlCol="0" anchor="t">
            <a:spAutoFit/>
          </a:bodyPr>
          <a:lstStyle/>
          <a:p>
            <a:pPr algn="r">
              <a:lnSpc>
                <a:spcPts val="5130"/>
              </a:lnSpc>
            </a:pPr>
            <a:r>
              <a:rPr lang="en-US" sz="3665">
                <a:solidFill>
                  <a:srgbClr val="AEAEAF"/>
                </a:solidFill>
                <a:latin typeface="字由点字美玲体" panose="02010600030101010101" charset="-122"/>
              </a:rPr>
              <a:t>03</a:t>
            </a:r>
            <a:endParaRPr lang="en-US" sz="3665">
              <a:solidFill>
                <a:srgbClr val="AEAEAF"/>
              </a:solidFill>
              <a:latin typeface="字由点字美玲体" panose="02010600030101010101" charset="-122"/>
            </a:endParaRPr>
          </a:p>
        </p:txBody>
      </p:sp>
      <p:sp>
        <p:nvSpPr>
          <p:cNvPr id="27" name="文本框 26"/>
          <p:cNvSpPr txBox="1"/>
          <p:nvPr/>
        </p:nvSpPr>
        <p:spPr>
          <a:xfrm>
            <a:off x="937779" y="389876"/>
            <a:ext cx="11820736" cy="1200329"/>
          </a:xfrm>
          <a:prstGeom prst="rect">
            <a:avLst/>
          </a:prstGeom>
          <a:noFill/>
        </p:spPr>
        <p:txBody>
          <a:bodyPr wrap="square" rtlCol="0">
            <a:spAutoFit/>
          </a:bodyPr>
          <a:lstStyle/>
          <a:p>
            <a:r>
              <a:rPr lang="en-US" altLang="zh-CN" sz="3600" b="1" dirty="0">
                <a:solidFill>
                  <a:schemeClr val="accent1"/>
                </a:solidFill>
                <a:effectLst/>
                <a:latin typeface="黑体" panose="02010609060101010101" pitchFamily="49" charset="-122"/>
                <a:ea typeface="黑体" panose="02010609060101010101" pitchFamily="49" charset="-122"/>
              </a:rPr>
              <a:t>Passenger reference psychological dependence behavior satisfaction calculation</a:t>
            </a:r>
            <a:endParaRPr lang="zh-CN" altLang="en-US" sz="3600" b="1" dirty="0">
              <a:solidFill>
                <a:schemeClr val="accent1"/>
              </a:solidFill>
            </a:endParaRPr>
          </a:p>
        </p:txBody>
      </p:sp>
      <p:pic>
        <p:nvPicPr>
          <p:cNvPr id="13" name="图片 12"/>
          <p:cNvPicPr>
            <a:picLocks noChangeAspect="1"/>
          </p:cNvPicPr>
          <p:nvPr/>
        </p:nvPicPr>
        <p:blipFill>
          <a:blip r:embed="rId6"/>
          <a:stretch>
            <a:fillRect/>
          </a:stretch>
        </p:blipFill>
        <p:spPr>
          <a:xfrm>
            <a:off x="996315" y="1525270"/>
            <a:ext cx="7371715" cy="4062730"/>
          </a:xfrm>
          <a:prstGeom prst="rect">
            <a:avLst/>
          </a:prstGeom>
        </p:spPr>
      </p:pic>
      <p:pic>
        <p:nvPicPr>
          <p:cNvPr id="16" name="图片 15"/>
          <p:cNvPicPr>
            <a:picLocks noChangeAspect="1"/>
          </p:cNvPicPr>
          <p:nvPr/>
        </p:nvPicPr>
        <p:blipFill>
          <a:blip r:embed="rId7"/>
          <a:stretch>
            <a:fillRect/>
          </a:stretch>
        </p:blipFill>
        <p:spPr>
          <a:xfrm>
            <a:off x="838200" y="5143500"/>
            <a:ext cx="7557770" cy="1941830"/>
          </a:xfrm>
          <a:prstGeom prst="rect">
            <a:avLst/>
          </a:prstGeom>
        </p:spPr>
      </p:pic>
      <p:pic>
        <p:nvPicPr>
          <p:cNvPr id="19" name="图片 18"/>
          <p:cNvPicPr>
            <a:picLocks noChangeAspect="1"/>
          </p:cNvPicPr>
          <p:nvPr/>
        </p:nvPicPr>
        <p:blipFill>
          <a:blip r:embed="rId8"/>
          <a:stretch>
            <a:fillRect/>
          </a:stretch>
        </p:blipFill>
        <p:spPr>
          <a:xfrm>
            <a:off x="8919616" y="940326"/>
            <a:ext cx="7258420" cy="3745975"/>
          </a:xfrm>
          <a:prstGeom prst="rect">
            <a:avLst/>
          </a:prstGeom>
        </p:spPr>
      </p:pic>
      <p:pic>
        <p:nvPicPr>
          <p:cNvPr id="22" name="图片 21"/>
          <p:cNvPicPr>
            <a:picLocks noChangeAspect="1"/>
          </p:cNvPicPr>
          <p:nvPr/>
        </p:nvPicPr>
        <p:blipFill>
          <a:blip r:embed="rId9"/>
          <a:stretch>
            <a:fillRect/>
          </a:stretch>
        </p:blipFill>
        <p:spPr>
          <a:xfrm>
            <a:off x="966470" y="7581900"/>
            <a:ext cx="7401560" cy="2117090"/>
          </a:xfrm>
          <a:prstGeom prst="rect">
            <a:avLst/>
          </a:prstGeom>
        </p:spPr>
      </p:pic>
      <p:pic>
        <p:nvPicPr>
          <p:cNvPr id="29" name="图形 28" descr="焰火 纯色填充"/>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417866" y="610624"/>
            <a:ext cx="914400" cy="914400"/>
          </a:xfrm>
          <a:prstGeom prst="rect">
            <a:avLst/>
          </a:prstGeom>
        </p:spPr>
      </p:pic>
      <p:pic>
        <p:nvPicPr>
          <p:cNvPr id="12" name="图片 11"/>
          <p:cNvPicPr>
            <a:picLocks noChangeAspect="1"/>
          </p:cNvPicPr>
          <p:nvPr/>
        </p:nvPicPr>
        <p:blipFill>
          <a:blip r:embed="rId12"/>
          <a:stretch>
            <a:fillRect/>
          </a:stretch>
        </p:blipFill>
        <p:spPr>
          <a:xfrm>
            <a:off x="8977630" y="4610100"/>
            <a:ext cx="7963535" cy="5031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12332" y="7347662"/>
            <a:ext cx="4992486" cy="4986245"/>
          </a:xfrm>
          <a:custGeom>
            <a:avLst/>
            <a:gdLst/>
            <a:ahLst/>
            <a:cxnLst/>
            <a:rect l="l" t="t" r="r" b="b"/>
            <a:pathLst>
              <a:path w="4992486" h="4986245">
                <a:moveTo>
                  <a:pt x="0" y="0"/>
                </a:moveTo>
                <a:lnTo>
                  <a:pt x="4992486" y="0"/>
                </a:lnTo>
                <a:lnTo>
                  <a:pt x="4992486" y="4986246"/>
                </a:lnTo>
                <a:lnTo>
                  <a:pt x="0" y="4986246"/>
                </a:lnTo>
                <a:lnTo>
                  <a:pt x="0" y="0"/>
                </a:lnTo>
                <a:close/>
              </a:path>
            </a:pathLst>
          </a:custGeom>
          <a:blipFill>
            <a:blip r:embed="rId1">
              <a:alphaModFix amt="58000"/>
            </a:blip>
            <a:stretch>
              <a:fillRect/>
            </a:stretch>
          </a:blipFill>
        </p:spPr>
      </p:sp>
      <p:sp>
        <p:nvSpPr>
          <p:cNvPr id="4" name="Freeform 4"/>
          <p:cNvSpPr/>
          <p:nvPr/>
        </p:nvSpPr>
        <p:spPr>
          <a:xfrm rot="-4635726">
            <a:off x="15304821" y="2231754"/>
            <a:ext cx="6860994" cy="4399612"/>
          </a:xfrm>
          <a:custGeom>
            <a:avLst/>
            <a:gdLst/>
            <a:ahLst/>
            <a:cxnLst/>
            <a:rect l="l" t="t" r="r" b="b"/>
            <a:pathLst>
              <a:path w="6860994" h="4399612">
                <a:moveTo>
                  <a:pt x="0" y="0"/>
                </a:moveTo>
                <a:lnTo>
                  <a:pt x="6860994" y="0"/>
                </a:lnTo>
                <a:lnTo>
                  <a:pt x="6860994" y="4399612"/>
                </a:lnTo>
                <a:lnTo>
                  <a:pt x="0" y="4399612"/>
                </a:lnTo>
                <a:lnTo>
                  <a:pt x="0" y="0"/>
                </a:lnTo>
                <a:close/>
              </a:path>
            </a:pathLst>
          </a:custGeom>
          <a:blipFill>
            <a:blip r:embed="rId2">
              <a:alphaModFix amt="71000"/>
            </a:blip>
            <a:stretch>
              <a:fillRect/>
            </a:stretch>
          </a:blipFill>
          <a:ln cap="sq">
            <a:noFill/>
            <a:prstDash val="solid"/>
            <a:miter/>
          </a:ln>
        </p:spPr>
      </p:sp>
      <p:sp>
        <p:nvSpPr>
          <p:cNvPr id="5" name="Freeform 5"/>
          <p:cNvSpPr/>
          <p:nvPr/>
        </p:nvSpPr>
        <p:spPr>
          <a:xfrm>
            <a:off x="-1133315" y="-1272534"/>
            <a:ext cx="3774282" cy="3745975"/>
          </a:xfrm>
          <a:custGeom>
            <a:avLst/>
            <a:gdLst/>
            <a:ahLst/>
            <a:cxnLst/>
            <a:rect l="l" t="t" r="r" b="b"/>
            <a:pathLst>
              <a:path w="3774282" h="3745975">
                <a:moveTo>
                  <a:pt x="0" y="0"/>
                </a:moveTo>
                <a:lnTo>
                  <a:pt x="3774282" y="0"/>
                </a:lnTo>
                <a:lnTo>
                  <a:pt x="3774282" y="3745975"/>
                </a:lnTo>
                <a:lnTo>
                  <a:pt x="0" y="3745975"/>
                </a:lnTo>
                <a:lnTo>
                  <a:pt x="0" y="0"/>
                </a:lnTo>
                <a:close/>
              </a:path>
            </a:pathLst>
          </a:custGeom>
          <a:blipFill>
            <a:blip r:embed="rId3">
              <a:alphaModFix amt="76000"/>
            </a:blip>
            <a:stretch>
              <a:fillRect/>
            </a:stretch>
          </a:blipFill>
          <a:ln cap="sq">
            <a:noFill/>
            <a:prstDash val="solid"/>
            <a:miter/>
          </a:ln>
        </p:spPr>
      </p:sp>
      <p:sp>
        <p:nvSpPr>
          <p:cNvPr id="6" name="AutoShape 6"/>
          <p:cNvSpPr/>
          <p:nvPr/>
        </p:nvSpPr>
        <p:spPr>
          <a:xfrm flipV="1">
            <a:off x="17319542" y="389876"/>
            <a:ext cx="0" cy="3720540"/>
          </a:xfrm>
          <a:prstGeom prst="line">
            <a:avLst/>
          </a:prstGeom>
          <a:ln w="19050" cap="flat">
            <a:solidFill>
              <a:srgbClr val="AEAEAF">
                <a:alpha val="89804"/>
              </a:srgbClr>
            </a:solidFill>
            <a:prstDash val="solid"/>
            <a:headEnd type="none" w="sm" len="sm"/>
            <a:tailEnd type="none" w="sm" len="sm"/>
          </a:ln>
        </p:spPr>
      </p:sp>
      <p:sp>
        <p:nvSpPr>
          <p:cNvPr id="7" name="Freeform 7"/>
          <p:cNvSpPr/>
          <p:nvPr/>
        </p:nvSpPr>
        <p:spPr>
          <a:xfrm>
            <a:off x="17076352" y="600453"/>
            <a:ext cx="486379" cy="486379"/>
          </a:xfrm>
          <a:custGeom>
            <a:avLst/>
            <a:gdLst/>
            <a:ahLst/>
            <a:cxnLst/>
            <a:rect l="l" t="t" r="r" b="b"/>
            <a:pathLst>
              <a:path w="486379" h="486379">
                <a:moveTo>
                  <a:pt x="0" y="0"/>
                </a:moveTo>
                <a:lnTo>
                  <a:pt x="486379" y="0"/>
                </a:lnTo>
                <a:lnTo>
                  <a:pt x="486379" y="486379"/>
                </a:lnTo>
                <a:lnTo>
                  <a:pt x="0" y="486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flipH="1">
            <a:off x="1183911" y="8983466"/>
            <a:ext cx="0" cy="857320"/>
          </a:xfrm>
          <a:prstGeom prst="line">
            <a:avLst/>
          </a:prstGeom>
          <a:ln w="19050" cap="flat">
            <a:solidFill>
              <a:srgbClr val="AEAEAF">
                <a:alpha val="89804"/>
              </a:srgbClr>
            </a:solidFill>
            <a:prstDash val="solid"/>
            <a:headEnd type="none" w="sm" len="sm"/>
            <a:tailEnd type="none" w="sm" len="sm"/>
          </a:ln>
        </p:spPr>
      </p:sp>
      <p:sp>
        <p:nvSpPr>
          <p:cNvPr id="9" name="AutoShape 9"/>
          <p:cNvSpPr/>
          <p:nvPr/>
        </p:nvSpPr>
        <p:spPr>
          <a:xfrm>
            <a:off x="753826" y="9410700"/>
            <a:ext cx="2692664" cy="0"/>
          </a:xfrm>
          <a:prstGeom prst="line">
            <a:avLst/>
          </a:prstGeom>
          <a:ln w="19050" cap="flat">
            <a:solidFill>
              <a:srgbClr val="AEAEAF">
                <a:alpha val="89804"/>
              </a:srgbClr>
            </a:solidFill>
            <a:prstDash val="solid"/>
            <a:headEnd type="none" w="sm" len="sm"/>
            <a:tailEnd type="none" w="sm" len="sm"/>
          </a:ln>
        </p:spPr>
      </p:sp>
      <p:sp>
        <p:nvSpPr>
          <p:cNvPr id="10" name="AutoShape 10"/>
          <p:cNvSpPr/>
          <p:nvPr/>
        </p:nvSpPr>
        <p:spPr>
          <a:xfrm>
            <a:off x="17319542" y="7557655"/>
            <a:ext cx="0" cy="2283131"/>
          </a:xfrm>
          <a:prstGeom prst="line">
            <a:avLst/>
          </a:prstGeom>
          <a:ln w="19050" cap="flat">
            <a:solidFill>
              <a:srgbClr val="AEAEAF">
                <a:alpha val="89804"/>
              </a:srgbClr>
            </a:solidFill>
            <a:prstDash val="solid"/>
            <a:headEnd type="none" w="sm" len="sm"/>
            <a:tailEnd type="none" w="sm" len="sm"/>
          </a:ln>
        </p:spPr>
      </p:sp>
      <p:sp>
        <p:nvSpPr>
          <p:cNvPr id="11" name="AutoShape 11"/>
          <p:cNvSpPr/>
          <p:nvPr/>
        </p:nvSpPr>
        <p:spPr>
          <a:xfrm>
            <a:off x="16267024" y="9410700"/>
            <a:ext cx="1267150" cy="0"/>
          </a:xfrm>
          <a:prstGeom prst="line">
            <a:avLst/>
          </a:prstGeom>
          <a:ln w="19050" cap="flat">
            <a:solidFill>
              <a:srgbClr val="AEAEAF">
                <a:alpha val="89804"/>
              </a:srgbClr>
            </a:solidFill>
            <a:prstDash val="solid"/>
            <a:headEnd type="none" w="sm" len="sm"/>
            <a:tailEnd type="none" w="sm" len="sm"/>
          </a:ln>
        </p:spPr>
      </p:sp>
      <p:sp>
        <p:nvSpPr>
          <p:cNvPr id="23" name="TextBox 23"/>
          <p:cNvSpPr txBox="1"/>
          <p:nvPr/>
        </p:nvSpPr>
        <p:spPr>
          <a:xfrm>
            <a:off x="16394489" y="8613892"/>
            <a:ext cx="751293" cy="644408"/>
          </a:xfrm>
          <a:prstGeom prst="rect">
            <a:avLst/>
          </a:prstGeom>
        </p:spPr>
        <p:txBody>
          <a:bodyPr lIns="0" tIns="0" rIns="0" bIns="0" rtlCol="0" anchor="t">
            <a:spAutoFit/>
          </a:bodyPr>
          <a:lstStyle/>
          <a:p>
            <a:pPr algn="r">
              <a:lnSpc>
                <a:spcPts val="5130"/>
              </a:lnSpc>
            </a:pPr>
            <a:r>
              <a:rPr lang="en-US" sz="3665">
                <a:solidFill>
                  <a:srgbClr val="AEAEAF"/>
                </a:solidFill>
                <a:latin typeface="字由点字美玲体" panose="02010600030101010101" charset="-122"/>
              </a:rPr>
              <a:t>03</a:t>
            </a:r>
            <a:endParaRPr lang="en-US" sz="3665">
              <a:solidFill>
                <a:srgbClr val="AEAEAF"/>
              </a:solidFill>
              <a:latin typeface="字由点字美玲体" panose="02010600030101010101" charset="-122"/>
            </a:endParaRPr>
          </a:p>
        </p:txBody>
      </p:sp>
      <p:sp>
        <p:nvSpPr>
          <p:cNvPr id="27" name="文本框 26"/>
          <p:cNvSpPr txBox="1"/>
          <p:nvPr/>
        </p:nvSpPr>
        <p:spPr>
          <a:xfrm>
            <a:off x="937779" y="389876"/>
            <a:ext cx="8206220" cy="1754326"/>
          </a:xfrm>
          <a:prstGeom prst="rect">
            <a:avLst/>
          </a:prstGeom>
          <a:noFill/>
        </p:spPr>
        <p:txBody>
          <a:bodyPr wrap="square" rtlCol="0">
            <a:spAutoFit/>
          </a:bodyPr>
          <a:lstStyle/>
          <a:p>
            <a:r>
              <a:rPr lang="en-US" altLang="zh-CN" sz="3600" b="1" dirty="0">
                <a:solidFill>
                  <a:schemeClr val="accent1"/>
                </a:solidFill>
                <a:effectLst/>
                <a:latin typeface="黑体" panose="02010609060101010101" pitchFamily="49" charset="-122"/>
                <a:ea typeface="黑体" panose="02010609060101010101" pitchFamily="49" charset="-122"/>
              </a:rPr>
              <a:t>Passenger reference psychological dependence behavior satisfaction calculation</a:t>
            </a:r>
            <a:endParaRPr lang="zh-CN" altLang="en-US" sz="3600" b="1" dirty="0">
              <a:solidFill>
                <a:schemeClr val="accent1"/>
              </a:solidFill>
            </a:endParaRPr>
          </a:p>
        </p:txBody>
      </p:sp>
      <p:pic>
        <p:nvPicPr>
          <p:cNvPr id="14" name="图片 13"/>
          <p:cNvPicPr>
            <a:picLocks noChangeAspect="1"/>
          </p:cNvPicPr>
          <p:nvPr/>
        </p:nvPicPr>
        <p:blipFill>
          <a:blip r:embed="rId6"/>
          <a:stretch>
            <a:fillRect/>
          </a:stretch>
        </p:blipFill>
        <p:spPr>
          <a:xfrm>
            <a:off x="8745220" y="3183890"/>
            <a:ext cx="9082405" cy="6233795"/>
          </a:xfrm>
          <a:prstGeom prst="rect">
            <a:avLst/>
          </a:prstGeom>
        </p:spPr>
      </p:pic>
      <p:pic>
        <p:nvPicPr>
          <p:cNvPr id="17" name="图形 16" descr="问题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02622" y="1306355"/>
            <a:ext cx="914400" cy="914400"/>
          </a:xfrm>
          <a:prstGeom prst="rect">
            <a:avLst/>
          </a:prstGeom>
        </p:spPr>
      </p:pic>
      <p:pic>
        <p:nvPicPr>
          <p:cNvPr id="13" name="图片 12"/>
          <p:cNvPicPr>
            <a:picLocks noChangeAspect="1"/>
          </p:cNvPicPr>
          <p:nvPr/>
        </p:nvPicPr>
        <p:blipFill>
          <a:blip r:embed="rId9"/>
          <a:stretch>
            <a:fillRect/>
          </a:stretch>
        </p:blipFill>
        <p:spPr>
          <a:xfrm>
            <a:off x="235585" y="3383280"/>
            <a:ext cx="8509635" cy="4356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312332" y="7347662"/>
            <a:ext cx="4992486" cy="4986245"/>
          </a:xfrm>
          <a:custGeom>
            <a:avLst/>
            <a:gdLst/>
            <a:ahLst/>
            <a:cxnLst/>
            <a:rect l="l" t="t" r="r" b="b"/>
            <a:pathLst>
              <a:path w="4992486" h="4986245">
                <a:moveTo>
                  <a:pt x="0" y="0"/>
                </a:moveTo>
                <a:lnTo>
                  <a:pt x="4992486" y="0"/>
                </a:lnTo>
                <a:lnTo>
                  <a:pt x="4992486" y="4986246"/>
                </a:lnTo>
                <a:lnTo>
                  <a:pt x="0" y="4986246"/>
                </a:lnTo>
                <a:lnTo>
                  <a:pt x="0" y="0"/>
                </a:lnTo>
                <a:close/>
              </a:path>
            </a:pathLst>
          </a:custGeom>
          <a:blipFill>
            <a:blip r:embed="rId1">
              <a:alphaModFix amt="58000"/>
            </a:blip>
            <a:stretch>
              <a:fillRect/>
            </a:stretch>
          </a:blipFill>
        </p:spPr>
      </p:sp>
      <p:sp>
        <p:nvSpPr>
          <p:cNvPr id="4" name="Freeform 4"/>
          <p:cNvSpPr/>
          <p:nvPr/>
        </p:nvSpPr>
        <p:spPr>
          <a:xfrm rot="-4635726">
            <a:off x="15304821" y="2231754"/>
            <a:ext cx="6860994" cy="4399612"/>
          </a:xfrm>
          <a:custGeom>
            <a:avLst/>
            <a:gdLst/>
            <a:ahLst/>
            <a:cxnLst/>
            <a:rect l="l" t="t" r="r" b="b"/>
            <a:pathLst>
              <a:path w="6860994" h="4399612">
                <a:moveTo>
                  <a:pt x="0" y="0"/>
                </a:moveTo>
                <a:lnTo>
                  <a:pt x="6860994" y="0"/>
                </a:lnTo>
                <a:lnTo>
                  <a:pt x="6860994" y="4399612"/>
                </a:lnTo>
                <a:lnTo>
                  <a:pt x="0" y="4399612"/>
                </a:lnTo>
                <a:lnTo>
                  <a:pt x="0" y="0"/>
                </a:lnTo>
                <a:close/>
              </a:path>
            </a:pathLst>
          </a:custGeom>
          <a:blipFill>
            <a:blip r:embed="rId2">
              <a:alphaModFix amt="71000"/>
            </a:blip>
            <a:stretch>
              <a:fillRect/>
            </a:stretch>
          </a:blipFill>
          <a:ln cap="sq">
            <a:noFill/>
            <a:prstDash val="solid"/>
            <a:miter/>
          </a:ln>
        </p:spPr>
      </p:sp>
      <p:sp>
        <p:nvSpPr>
          <p:cNvPr id="5" name="Freeform 5"/>
          <p:cNvSpPr/>
          <p:nvPr/>
        </p:nvSpPr>
        <p:spPr>
          <a:xfrm>
            <a:off x="-1133315" y="-1272534"/>
            <a:ext cx="3774282" cy="3745975"/>
          </a:xfrm>
          <a:custGeom>
            <a:avLst/>
            <a:gdLst/>
            <a:ahLst/>
            <a:cxnLst/>
            <a:rect l="l" t="t" r="r" b="b"/>
            <a:pathLst>
              <a:path w="3774282" h="3745975">
                <a:moveTo>
                  <a:pt x="0" y="0"/>
                </a:moveTo>
                <a:lnTo>
                  <a:pt x="3774282" y="0"/>
                </a:lnTo>
                <a:lnTo>
                  <a:pt x="3774282" y="3745975"/>
                </a:lnTo>
                <a:lnTo>
                  <a:pt x="0" y="3745975"/>
                </a:lnTo>
                <a:lnTo>
                  <a:pt x="0" y="0"/>
                </a:lnTo>
                <a:close/>
              </a:path>
            </a:pathLst>
          </a:custGeom>
          <a:blipFill>
            <a:blip r:embed="rId3">
              <a:alphaModFix amt="76000"/>
            </a:blip>
            <a:stretch>
              <a:fillRect/>
            </a:stretch>
          </a:blipFill>
          <a:ln cap="sq">
            <a:noFill/>
            <a:prstDash val="solid"/>
            <a:miter/>
          </a:ln>
        </p:spPr>
      </p:sp>
      <p:sp>
        <p:nvSpPr>
          <p:cNvPr id="6" name="AutoShape 6"/>
          <p:cNvSpPr/>
          <p:nvPr/>
        </p:nvSpPr>
        <p:spPr>
          <a:xfrm flipV="1">
            <a:off x="17319542" y="389876"/>
            <a:ext cx="0" cy="3720540"/>
          </a:xfrm>
          <a:prstGeom prst="line">
            <a:avLst/>
          </a:prstGeom>
          <a:ln w="19050" cap="flat">
            <a:solidFill>
              <a:srgbClr val="AEAEAF">
                <a:alpha val="89804"/>
              </a:srgbClr>
            </a:solidFill>
            <a:prstDash val="solid"/>
            <a:headEnd type="none" w="sm" len="sm"/>
            <a:tailEnd type="none" w="sm" len="sm"/>
          </a:ln>
        </p:spPr>
      </p:sp>
      <p:sp>
        <p:nvSpPr>
          <p:cNvPr id="7" name="Freeform 7"/>
          <p:cNvSpPr/>
          <p:nvPr/>
        </p:nvSpPr>
        <p:spPr>
          <a:xfrm>
            <a:off x="17076352" y="600453"/>
            <a:ext cx="486379" cy="486379"/>
          </a:xfrm>
          <a:custGeom>
            <a:avLst/>
            <a:gdLst/>
            <a:ahLst/>
            <a:cxnLst/>
            <a:rect l="l" t="t" r="r" b="b"/>
            <a:pathLst>
              <a:path w="486379" h="486379">
                <a:moveTo>
                  <a:pt x="0" y="0"/>
                </a:moveTo>
                <a:lnTo>
                  <a:pt x="486379" y="0"/>
                </a:lnTo>
                <a:lnTo>
                  <a:pt x="486379" y="486379"/>
                </a:lnTo>
                <a:lnTo>
                  <a:pt x="0" y="486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AutoShape 8"/>
          <p:cNvSpPr/>
          <p:nvPr/>
        </p:nvSpPr>
        <p:spPr>
          <a:xfrm flipH="1">
            <a:off x="1183911" y="8983466"/>
            <a:ext cx="0" cy="857320"/>
          </a:xfrm>
          <a:prstGeom prst="line">
            <a:avLst/>
          </a:prstGeom>
          <a:ln w="19050" cap="flat">
            <a:solidFill>
              <a:srgbClr val="AEAEAF">
                <a:alpha val="89804"/>
              </a:srgbClr>
            </a:solidFill>
            <a:prstDash val="solid"/>
            <a:headEnd type="none" w="sm" len="sm"/>
            <a:tailEnd type="none" w="sm" len="sm"/>
          </a:ln>
        </p:spPr>
      </p:sp>
      <p:sp>
        <p:nvSpPr>
          <p:cNvPr id="9" name="AutoShape 9"/>
          <p:cNvSpPr/>
          <p:nvPr/>
        </p:nvSpPr>
        <p:spPr>
          <a:xfrm>
            <a:off x="753826" y="9410700"/>
            <a:ext cx="2692664" cy="0"/>
          </a:xfrm>
          <a:prstGeom prst="line">
            <a:avLst/>
          </a:prstGeom>
          <a:ln w="19050" cap="flat">
            <a:solidFill>
              <a:srgbClr val="AEAEAF">
                <a:alpha val="89804"/>
              </a:srgbClr>
            </a:solidFill>
            <a:prstDash val="solid"/>
            <a:headEnd type="none" w="sm" len="sm"/>
            <a:tailEnd type="none" w="sm" len="sm"/>
          </a:ln>
        </p:spPr>
      </p:sp>
      <p:sp>
        <p:nvSpPr>
          <p:cNvPr id="10" name="AutoShape 10"/>
          <p:cNvSpPr/>
          <p:nvPr/>
        </p:nvSpPr>
        <p:spPr>
          <a:xfrm>
            <a:off x="17319542" y="7557655"/>
            <a:ext cx="0" cy="2283131"/>
          </a:xfrm>
          <a:prstGeom prst="line">
            <a:avLst/>
          </a:prstGeom>
          <a:ln w="19050" cap="flat">
            <a:solidFill>
              <a:srgbClr val="AEAEAF">
                <a:alpha val="89804"/>
              </a:srgbClr>
            </a:solidFill>
            <a:prstDash val="solid"/>
            <a:headEnd type="none" w="sm" len="sm"/>
            <a:tailEnd type="none" w="sm" len="sm"/>
          </a:ln>
        </p:spPr>
      </p:sp>
      <p:sp>
        <p:nvSpPr>
          <p:cNvPr id="11" name="AutoShape 11"/>
          <p:cNvSpPr/>
          <p:nvPr/>
        </p:nvSpPr>
        <p:spPr>
          <a:xfrm>
            <a:off x="16267024" y="9410700"/>
            <a:ext cx="1267150" cy="0"/>
          </a:xfrm>
          <a:prstGeom prst="line">
            <a:avLst/>
          </a:prstGeom>
          <a:ln w="19050" cap="flat">
            <a:solidFill>
              <a:srgbClr val="AEAEAF">
                <a:alpha val="89804"/>
              </a:srgbClr>
            </a:solidFill>
            <a:prstDash val="solid"/>
            <a:headEnd type="none" w="sm" len="sm"/>
            <a:tailEnd type="none" w="sm" len="sm"/>
          </a:ln>
        </p:spPr>
      </p:sp>
      <p:sp>
        <p:nvSpPr>
          <p:cNvPr id="23" name="TextBox 23"/>
          <p:cNvSpPr txBox="1"/>
          <p:nvPr/>
        </p:nvSpPr>
        <p:spPr>
          <a:xfrm>
            <a:off x="16394489" y="8613892"/>
            <a:ext cx="751293" cy="644408"/>
          </a:xfrm>
          <a:prstGeom prst="rect">
            <a:avLst/>
          </a:prstGeom>
        </p:spPr>
        <p:txBody>
          <a:bodyPr lIns="0" tIns="0" rIns="0" bIns="0" rtlCol="0" anchor="t">
            <a:spAutoFit/>
          </a:bodyPr>
          <a:lstStyle/>
          <a:p>
            <a:pPr algn="r">
              <a:lnSpc>
                <a:spcPts val="5130"/>
              </a:lnSpc>
            </a:pPr>
            <a:r>
              <a:rPr lang="en-US" sz="3665">
                <a:solidFill>
                  <a:srgbClr val="AEAEAF"/>
                </a:solidFill>
                <a:latin typeface="字由点字美玲体" panose="02010600030101010101" charset="-122"/>
              </a:rPr>
              <a:t>03</a:t>
            </a:r>
            <a:endParaRPr lang="en-US" sz="3665">
              <a:solidFill>
                <a:srgbClr val="AEAEAF"/>
              </a:solidFill>
              <a:latin typeface="字由点字美玲体" panose="02010600030101010101" charset="-122"/>
            </a:endParaRPr>
          </a:p>
        </p:txBody>
      </p:sp>
      <p:sp>
        <p:nvSpPr>
          <p:cNvPr id="27" name="文本框 26"/>
          <p:cNvSpPr txBox="1"/>
          <p:nvPr/>
        </p:nvSpPr>
        <p:spPr>
          <a:xfrm>
            <a:off x="990228" y="440501"/>
            <a:ext cx="5804122" cy="646331"/>
          </a:xfrm>
          <a:prstGeom prst="rect">
            <a:avLst/>
          </a:prstGeom>
          <a:noFill/>
        </p:spPr>
        <p:txBody>
          <a:bodyPr wrap="square" rtlCol="0">
            <a:spAutoFit/>
          </a:bodyPr>
          <a:lstStyle/>
          <a:p>
            <a:r>
              <a:rPr lang="en-US" altLang="zh-CN" sz="3600" b="1" dirty="0">
                <a:solidFill>
                  <a:schemeClr val="accent1"/>
                </a:solidFill>
                <a:effectLst/>
                <a:latin typeface="黑体" panose="02010609060101010101" pitchFamily="49" charset="-122"/>
                <a:ea typeface="黑体" panose="02010609060101010101" pitchFamily="49" charset="-122"/>
              </a:rPr>
              <a:t>Two-sided matching model</a:t>
            </a:r>
            <a:endParaRPr lang="en-US" altLang="zh-CN" sz="3600" b="1" dirty="0">
              <a:solidFill>
                <a:schemeClr val="accent1"/>
              </a:solidFill>
              <a:effectLst/>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6"/>
          <a:stretch>
            <a:fillRect/>
          </a:stretch>
        </p:blipFill>
        <p:spPr>
          <a:xfrm>
            <a:off x="1143000" y="1304925"/>
            <a:ext cx="7325995" cy="1440815"/>
          </a:xfrm>
          <a:prstGeom prst="rect">
            <a:avLst/>
          </a:prstGeom>
        </p:spPr>
      </p:pic>
      <p:pic>
        <p:nvPicPr>
          <p:cNvPr id="19" name="图形 18" descr="拼图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61740" y="7680655"/>
            <a:ext cx="1730045" cy="1730045"/>
          </a:xfrm>
          <a:prstGeom prst="rect">
            <a:avLst/>
          </a:prstGeom>
        </p:spPr>
      </p:pic>
      <p:pic>
        <p:nvPicPr>
          <p:cNvPr id="14" name="图片 13"/>
          <p:cNvPicPr>
            <a:picLocks noChangeAspect="1"/>
          </p:cNvPicPr>
          <p:nvPr/>
        </p:nvPicPr>
        <p:blipFill>
          <a:blip r:embed="rId9"/>
          <a:stretch>
            <a:fillRect/>
          </a:stretch>
        </p:blipFill>
        <p:spPr>
          <a:xfrm>
            <a:off x="2133600" y="2759710"/>
            <a:ext cx="4412615" cy="4250690"/>
          </a:xfrm>
          <a:prstGeom prst="rect">
            <a:avLst/>
          </a:prstGeom>
        </p:spPr>
      </p:pic>
      <p:pic>
        <p:nvPicPr>
          <p:cNvPr id="18" name="图片 17"/>
          <p:cNvPicPr>
            <a:picLocks noChangeAspect="1"/>
          </p:cNvPicPr>
          <p:nvPr/>
        </p:nvPicPr>
        <p:blipFill>
          <a:blip r:embed="rId10"/>
          <a:stretch>
            <a:fillRect/>
          </a:stretch>
        </p:blipFill>
        <p:spPr>
          <a:xfrm>
            <a:off x="1447800" y="7207250"/>
            <a:ext cx="7209790" cy="2633345"/>
          </a:xfrm>
          <a:prstGeom prst="rect">
            <a:avLst/>
          </a:prstGeom>
        </p:spPr>
      </p:pic>
      <p:sp>
        <p:nvSpPr>
          <p:cNvPr id="20" name="文本框 19"/>
          <p:cNvSpPr txBox="1"/>
          <p:nvPr/>
        </p:nvSpPr>
        <p:spPr>
          <a:xfrm>
            <a:off x="8968105" y="995680"/>
            <a:ext cx="6660515" cy="1684655"/>
          </a:xfrm>
          <a:prstGeom prst="rect">
            <a:avLst/>
          </a:prstGeom>
          <a:noFill/>
        </p:spPr>
        <p:txBody>
          <a:bodyPr wrap="square" rtlCol="0">
            <a:noAutofit/>
          </a:bodyPr>
          <a:lstStyle/>
          <a:p>
            <a:r>
              <a:rPr lang="zh-CN" altLang="en-US" sz="2400" b="0" dirty="0">
                <a:solidFill>
                  <a:srgbClr val="000000"/>
                </a:solidFill>
                <a:effectLst/>
                <a:latin typeface="宋体" panose="02010600030101010101" pitchFamily="2" charset="-122"/>
                <a:ea typeface="宋体" panose="02010600030101010101" pitchFamily="2" charset="-122"/>
              </a:rPr>
              <a:t>设定目标函数的权重参数为</a:t>
            </a:r>
            <a:r>
              <a:rPr lang="zh-CN" altLang="en-US" sz="2400" b="0" dirty="0">
                <a:solidFill>
                  <a:srgbClr val="000000"/>
                </a:solidFill>
                <a:effectLst/>
                <a:latin typeface="Symbol" panose="05050102010706020507" pitchFamily="18" charset="2"/>
              </a:rPr>
              <a:t></a:t>
            </a:r>
            <a:r>
              <a:rPr lang="en-US" altLang="zh-CN" sz="2400" b="0" dirty="0">
                <a:solidFill>
                  <a:srgbClr val="000000"/>
                </a:solidFill>
                <a:effectLst/>
                <a:latin typeface="Times New Roman" panose="02020603050405020304" pitchFamily="18" charset="0"/>
              </a:rPr>
              <a:t>1</a:t>
            </a:r>
            <a:r>
              <a:rPr lang="zh-CN" altLang="en-US" sz="2400" b="0" dirty="0">
                <a:solidFill>
                  <a:srgbClr val="000000"/>
                </a:solidFill>
                <a:effectLst/>
                <a:latin typeface="宋体" panose="02010600030101010101" pitchFamily="2" charset="-122"/>
                <a:ea typeface="宋体" panose="02010600030101010101" pitchFamily="2" charset="-122"/>
              </a:rPr>
              <a:t>和</a:t>
            </a:r>
            <a:r>
              <a:rPr lang="zh-CN" altLang="en-US" sz="2400" b="0" dirty="0">
                <a:solidFill>
                  <a:srgbClr val="000000"/>
                </a:solidFill>
                <a:effectLst/>
                <a:latin typeface="Symbol" panose="05050102010706020507" pitchFamily="18" charset="2"/>
              </a:rPr>
              <a:t></a:t>
            </a:r>
            <a:r>
              <a:rPr lang="en-US" altLang="zh-CN" sz="2400" b="0" dirty="0">
                <a:solidFill>
                  <a:srgbClr val="000000"/>
                </a:solidFill>
                <a:effectLst/>
                <a:latin typeface="Times New Roman" panose="02020603050405020304" pitchFamily="18" charset="0"/>
              </a:rPr>
              <a:t>2</a:t>
            </a:r>
            <a:r>
              <a:rPr lang="zh-CN" altLang="en-US" sz="2400" b="0" dirty="0">
                <a:solidFill>
                  <a:srgbClr val="000000"/>
                </a:solidFill>
                <a:effectLst/>
                <a:latin typeface="宋体" panose="02010600030101010101" pitchFamily="2" charset="-122"/>
                <a:ea typeface="宋体" panose="02010600030101010101" pitchFamily="2" charset="-122"/>
              </a:rPr>
              <a:t>，其中，</a:t>
            </a:r>
            <a:r>
              <a:rPr lang="zh-CN" altLang="en-US" sz="2400" b="0" dirty="0">
                <a:solidFill>
                  <a:srgbClr val="000000"/>
                </a:solidFill>
                <a:effectLst/>
                <a:latin typeface="Symbol" panose="05050102010706020507" pitchFamily="18" charset="2"/>
              </a:rPr>
              <a:t></a:t>
            </a:r>
            <a:r>
              <a:rPr lang="en-US" altLang="zh-CN" sz="2400" b="0" dirty="0">
                <a:solidFill>
                  <a:srgbClr val="000000"/>
                </a:solidFill>
                <a:effectLst/>
                <a:latin typeface="Times New Roman" panose="02020603050405020304" pitchFamily="18" charset="0"/>
              </a:rPr>
              <a:t>1</a:t>
            </a:r>
            <a:r>
              <a:rPr lang="zh-CN" altLang="en-US" sz="2400" b="0" dirty="0">
                <a:solidFill>
                  <a:srgbClr val="000000"/>
                </a:solidFill>
                <a:effectLst/>
                <a:latin typeface="Symbol" panose="05050102010706020507" pitchFamily="18" charset="2"/>
              </a:rPr>
              <a:t></a:t>
            </a:r>
            <a:r>
              <a:rPr lang="en-US" altLang="zh-CN" sz="2400" b="0" dirty="0">
                <a:solidFill>
                  <a:srgbClr val="000000"/>
                </a:solidFill>
                <a:effectLst/>
                <a:latin typeface="Times New Roman" panose="02020603050405020304" pitchFamily="18" charset="0"/>
              </a:rPr>
              <a:t>2</a:t>
            </a:r>
            <a:r>
              <a:rPr lang="zh-CN" altLang="en-US" sz="2400" b="0" dirty="0">
                <a:solidFill>
                  <a:srgbClr val="000000"/>
                </a:solidFill>
                <a:effectLst/>
                <a:latin typeface="Symbol" panose="05050102010706020507" pitchFamily="18" charset="2"/>
              </a:rPr>
              <a:t></a:t>
            </a:r>
            <a:r>
              <a:rPr lang="en-US" altLang="zh-CN" sz="2400" b="0" dirty="0">
                <a:solidFill>
                  <a:srgbClr val="000000"/>
                </a:solidFill>
                <a:effectLst/>
                <a:latin typeface="Times New Roman" panose="02020603050405020304" pitchFamily="18" charset="0"/>
              </a:rPr>
              <a:t>1</a:t>
            </a:r>
            <a:r>
              <a:rPr lang="zh-CN" altLang="en-US" sz="2400" b="0" dirty="0">
                <a:solidFill>
                  <a:srgbClr val="000000"/>
                </a:solidFill>
                <a:effectLst/>
                <a:latin typeface="宋体" panose="02010600030101010101" pitchFamily="2" charset="-122"/>
                <a:ea typeface="宋体" panose="02010600030101010101" pitchFamily="2" charset="-122"/>
              </a:rPr>
              <a:t>。这里，假设司机与乘客的需求在匹配过程中具有同等的重要性，即设定</a:t>
            </a:r>
            <a:r>
              <a:rPr lang="zh-CN" altLang="en-US" sz="2400" b="0" dirty="0">
                <a:solidFill>
                  <a:srgbClr val="000000"/>
                </a:solidFill>
                <a:effectLst/>
                <a:latin typeface="Symbol" panose="05050102010706020507" pitchFamily="18" charset="2"/>
              </a:rPr>
              <a:t></a:t>
            </a:r>
            <a:r>
              <a:rPr lang="en-US" altLang="zh-CN" sz="2400" b="0" dirty="0">
                <a:solidFill>
                  <a:srgbClr val="000000"/>
                </a:solidFill>
                <a:effectLst/>
                <a:latin typeface="Times New Roman" panose="02020603050405020304" pitchFamily="18" charset="0"/>
              </a:rPr>
              <a:t>0.5</a:t>
            </a:r>
            <a:r>
              <a:rPr lang="zh-CN" altLang="en-US" sz="2400" b="0" dirty="0">
                <a:solidFill>
                  <a:srgbClr val="000000"/>
                </a:solidFill>
                <a:effectLst/>
                <a:latin typeface="宋体" panose="02010600030101010101" pitchFamily="2" charset="-122"/>
                <a:ea typeface="宋体" panose="02010600030101010101" pitchFamily="2" charset="-122"/>
              </a:rPr>
              <a:t>，</a:t>
            </a:r>
            <a:r>
              <a:rPr lang="zh-CN" altLang="en-US" sz="2400" b="0" dirty="0">
                <a:solidFill>
                  <a:srgbClr val="000000"/>
                </a:solidFill>
                <a:effectLst/>
                <a:latin typeface="Symbol" panose="05050102010706020507" pitchFamily="18" charset="2"/>
              </a:rPr>
              <a:t></a:t>
            </a:r>
            <a:r>
              <a:rPr lang="en-US" altLang="zh-CN" sz="2400" b="0" dirty="0">
                <a:solidFill>
                  <a:srgbClr val="000000"/>
                </a:solidFill>
                <a:effectLst/>
                <a:latin typeface="Times New Roman" panose="02020603050405020304" pitchFamily="18" charset="0"/>
              </a:rPr>
              <a:t>0.5</a:t>
            </a:r>
            <a:r>
              <a:rPr lang="zh-CN" altLang="en-US" sz="2400" b="0" dirty="0">
                <a:solidFill>
                  <a:srgbClr val="000000"/>
                </a:solidFill>
                <a:effectLst/>
                <a:latin typeface="宋体" panose="02010600030101010101" pitchFamily="2" charset="-122"/>
                <a:ea typeface="宋体" panose="02010600030101010101" pitchFamily="2" charset="-122"/>
              </a:rPr>
              <a:t>。</a:t>
            </a:r>
            <a:endParaRPr lang="zh-CN" altLang="en-US" sz="2400" b="0" dirty="0">
              <a:solidFill>
                <a:srgbClr val="000000"/>
              </a:solidFill>
              <a:effectLst/>
              <a:latin typeface="宋体" panose="02010600030101010101" pitchFamily="2" charset="-122"/>
              <a:ea typeface="宋体" panose="02010600030101010101" pitchFamily="2" charset="-122"/>
            </a:endParaRPr>
          </a:p>
        </p:txBody>
      </p:sp>
      <p:pic>
        <p:nvPicPr>
          <p:cNvPr id="24" name="图片 23"/>
          <p:cNvPicPr>
            <a:picLocks noChangeAspect="1"/>
          </p:cNvPicPr>
          <p:nvPr/>
        </p:nvPicPr>
        <p:blipFill>
          <a:blip r:embed="rId11"/>
          <a:stretch>
            <a:fillRect/>
          </a:stretch>
        </p:blipFill>
        <p:spPr>
          <a:xfrm>
            <a:off x="9108440" y="2477770"/>
            <a:ext cx="5868670" cy="4699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sp>
        <p:nvSpPr>
          <p:cNvPr id="4" name="TextBox 4"/>
          <p:cNvSpPr txBox="1"/>
          <p:nvPr/>
        </p:nvSpPr>
        <p:spPr>
          <a:xfrm>
            <a:off x="2070525" y="2459092"/>
            <a:ext cx="3693305" cy="947019"/>
          </a:xfrm>
          <a:prstGeom prst="rect">
            <a:avLst/>
          </a:prstGeom>
        </p:spPr>
        <p:txBody>
          <a:bodyPr lIns="0" tIns="0" rIns="0" bIns="0" rtlCol="0" anchor="t">
            <a:spAutoFit/>
          </a:bodyPr>
          <a:lstStyle/>
          <a:p>
            <a:pPr algn="l">
              <a:lnSpc>
                <a:spcPts val="6075"/>
              </a:lnSpc>
            </a:pPr>
            <a:r>
              <a:rPr lang="en-US" sz="4340">
                <a:solidFill>
                  <a:srgbClr val="545454"/>
                </a:solidFill>
                <a:latin typeface="Ablation"/>
              </a:rPr>
              <a:t>PART FOUR</a:t>
            </a:r>
            <a:endParaRPr lang="en-US" sz="4340">
              <a:solidFill>
                <a:srgbClr val="545454"/>
              </a:solidFill>
              <a:latin typeface="Ablation"/>
            </a:endParaRPr>
          </a:p>
        </p:txBody>
      </p:sp>
      <p:sp>
        <p:nvSpPr>
          <p:cNvPr id="5" name="Freeform 5"/>
          <p:cNvSpPr/>
          <p:nvPr/>
        </p:nvSpPr>
        <p:spPr>
          <a:xfrm>
            <a:off x="2070526" y="3612768"/>
            <a:ext cx="14146911" cy="28575"/>
          </a:xfrm>
          <a:custGeom>
            <a:avLst/>
            <a:gdLst/>
            <a:ahLst/>
            <a:cxnLst/>
            <a:rect l="l" t="t" r="r" b="b"/>
            <a:pathLst>
              <a:path w="14146911" h="28575">
                <a:moveTo>
                  <a:pt x="0" y="0"/>
                </a:moveTo>
                <a:lnTo>
                  <a:pt x="14146911" y="0"/>
                </a:lnTo>
                <a:lnTo>
                  <a:pt x="14146911" y="28575"/>
                </a:lnTo>
                <a:lnTo>
                  <a:pt x="0" y="28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070526" y="7508820"/>
            <a:ext cx="14146911" cy="28575"/>
          </a:xfrm>
          <a:custGeom>
            <a:avLst/>
            <a:gdLst/>
            <a:ahLst/>
            <a:cxnLst/>
            <a:rect l="l" t="t" r="r" b="b"/>
            <a:pathLst>
              <a:path w="14146911" h="28575">
                <a:moveTo>
                  <a:pt x="0" y="0"/>
                </a:moveTo>
                <a:lnTo>
                  <a:pt x="14146911" y="0"/>
                </a:lnTo>
                <a:lnTo>
                  <a:pt x="14146911" y="28575"/>
                </a:lnTo>
                <a:lnTo>
                  <a:pt x="0" y="28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113201" y="-1046086"/>
            <a:ext cx="3321177" cy="3296222"/>
            <a:chOff x="0" y="0"/>
            <a:chExt cx="4428236" cy="4394962"/>
          </a:xfrm>
        </p:grpSpPr>
        <p:sp>
          <p:nvSpPr>
            <p:cNvPr id="8" name="Freeform 8"/>
            <p:cNvSpPr/>
            <p:nvPr/>
          </p:nvSpPr>
          <p:spPr>
            <a:xfrm>
              <a:off x="0" y="0"/>
              <a:ext cx="4428236" cy="4394962"/>
            </a:xfrm>
            <a:custGeom>
              <a:avLst/>
              <a:gdLst/>
              <a:ahLst/>
              <a:cxnLst/>
              <a:rect l="l" t="t" r="r" b="b"/>
              <a:pathLst>
                <a:path w="4428236" h="4394962">
                  <a:moveTo>
                    <a:pt x="0" y="0"/>
                  </a:moveTo>
                  <a:lnTo>
                    <a:pt x="4428236" y="0"/>
                  </a:lnTo>
                  <a:lnTo>
                    <a:pt x="4428236" y="4394962"/>
                  </a:lnTo>
                  <a:lnTo>
                    <a:pt x="0" y="4394962"/>
                  </a:lnTo>
                  <a:lnTo>
                    <a:pt x="0" y="0"/>
                  </a:lnTo>
                  <a:close/>
                </a:path>
              </a:pathLst>
            </a:custGeom>
            <a:blipFill>
              <a:blip r:embed="rId4"/>
              <a:stretch>
                <a:fillRect l="-44" r="-44"/>
              </a:stretch>
            </a:blipFill>
          </p:spPr>
        </p:sp>
      </p:grpSp>
      <p:grpSp>
        <p:nvGrpSpPr>
          <p:cNvPr id="9" name="Group 9"/>
          <p:cNvGrpSpPr/>
          <p:nvPr/>
        </p:nvGrpSpPr>
        <p:grpSpPr>
          <a:xfrm>
            <a:off x="-1002440" y="7008367"/>
            <a:ext cx="4992529" cy="4986242"/>
            <a:chOff x="0" y="0"/>
            <a:chExt cx="6656705" cy="6648323"/>
          </a:xfrm>
        </p:grpSpPr>
        <p:sp>
          <p:nvSpPr>
            <p:cNvPr id="10" name="Freeform 10"/>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5"/>
              <a:stretch>
                <a:fillRect t="-63" b="-63"/>
              </a:stretch>
            </a:blipFill>
          </p:spPr>
        </p:sp>
      </p:grpSp>
      <p:grpSp>
        <p:nvGrpSpPr>
          <p:cNvPr id="11" name="Group 11"/>
          <p:cNvGrpSpPr/>
          <p:nvPr/>
        </p:nvGrpSpPr>
        <p:grpSpPr>
          <a:xfrm rot="-5641197">
            <a:off x="14721829" y="-284169"/>
            <a:ext cx="6860953" cy="4399598"/>
            <a:chOff x="0" y="0"/>
            <a:chExt cx="9147937" cy="5866130"/>
          </a:xfrm>
        </p:grpSpPr>
        <p:sp>
          <p:nvSpPr>
            <p:cNvPr id="12" name="Freeform 12"/>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6"/>
              <a:stretch>
                <a:fillRect/>
              </a:stretch>
            </a:blipFill>
          </p:spPr>
        </p:sp>
      </p:grpSp>
      <p:grpSp>
        <p:nvGrpSpPr>
          <p:cNvPr id="13" name="Group 13"/>
          <p:cNvGrpSpPr/>
          <p:nvPr/>
        </p:nvGrpSpPr>
        <p:grpSpPr>
          <a:xfrm rot="-10800000">
            <a:off x="16772953" y="9015143"/>
            <a:ext cx="486347" cy="486347"/>
            <a:chOff x="0" y="0"/>
            <a:chExt cx="648462" cy="648462"/>
          </a:xfrm>
        </p:grpSpPr>
        <p:sp>
          <p:nvSpPr>
            <p:cNvPr id="14" name="Freeform 14"/>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7"/>
              <a:stretch>
                <a:fillRect/>
              </a:stretch>
            </a:blipFill>
          </p:spPr>
        </p:sp>
      </p:grpSp>
      <p:sp>
        <p:nvSpPr>
          <p:cNvPr id="15" name="TextBox 15"/>
          <p:cNvSpPr txBox="1"/>
          <p:nvPr/>
        </p:nvSpPr>
        <p:spPr>
          <a:xfrm>
            <a:off x="2525684" y="3097284"/>
            <a:ext cx="3566487" cy="3812597"/>
          </a:xfrm>
          <a:prstGeom prst="rect">
            <a:avLst/>
          </a:prstGeom>
        </p:spPr>
        <p:txBody>
          <a:bodyPr lIns="0" tIns="0" rIns="0" bIns="0" rtlCol="0" anchor="t">
            <a:spAutoFit/>
          </a:bodyPr>
          <a:lstStyle/>
          <a:p>
            <a:pPr algn="l">
              <a:lnSpc>
                <a:spcPts val="24540"/>
              </a:lnSpc>
            </a:pPr>
            <a:r>
              <a:rPr lang="en-US" sz="17530">
                <a:solidFill>
                  <a:srgbClr val="3B64C9">
                    <a:alpha val="81961"/>
                  </a:srgbClr>
                </a:solidFill>
                <a:latin typeface="Arimo" panose="020B0604020202020204"/>
              </a:rPr>
              <a:t>04</a:t>
            </a:r>
            <a:endParaRPr lang="en-US" sz="17530">
              <a:solidFill>
                <a:srgbClr val="3B64C9">
                  <a:alpha val="81961"/>
                </a:srgbClr>
              </a:solidFill>
              <a:latin typeface="Arimo" panose="020B0604020202020204"/>
            </a:endParaRPr>
          </a:p>
        </p:txBody>
      </p:sp>
      <p:sp>
        <p:nvSpPr>
          <p:cNvPr id="16" name="TextBox 16"/>
          <p:cNvSpPr txBox="1"/>
          <p:nvPr/>
        </p:nvSpPr>
        <p:spPr>
          <a:xfrm>
            <a:off x="6228912" y="3687834"/>
            <a:ext cx="9533404" cy="1678483"/>
          </a:xfrm>
          <a:prstGeom prst="rect">
            <a:avLst/>
          </a:prstGeom>
        </p:spPr>
        <p:txBody>
          <a:bodyPr lIns="0" tIns="0" rIns="0" bIns="0" rtlCol="0" anchor="t">
            <a:spAutoFit/>
          </a:bodyPr>
          <a:lstStyle/>
          <a:p>
            <a:pPr algn="l">
              <a:lnSpc>
                <a:spcPts val="11950"/>
              </a:lnSpc>
            </a:pPr>
            <a:r>
              <a:rPr lang="en-US" sz="8535" spc="3466">
                <a:solidFill>
                  <a:srgbClr val="3B64C9"/>
                </a:solidFill>
                <a:ea typeface="Arimo" panose="020B0604020202020204"/>
              </a:rPr>
              <a:t>具体算例</a:t>
            </a:r>
            <a:endParaRPr lang="en-US" sz="8535" spc="3466">
              <a:solidFill>
                <a:srgbClr val="3B64C9"/>
              </a:solidFill>
              <a:ea typeface="Arimo" panose="020B0604020202020204"/>
            </a:endParaRPr>
          </a:p>
        </p:txBody>
      </p:sp>
      <p:sp>
        <p:nvSpPr>
          <p:cNvPr id="17" name="TextBox 17"/>
          <p:cNvSpPr txBox="1"/>
          <p:nvPr/>
        </p:nvSpPr>
        <p:spPr>
          <a:xfrm>
            <a:off x="6228912" y="5433921"/>
            <a:ext cx="9533404" cy="625069"/>
          </a:xfrm>
          <a:prstGeom prst="rect">
            <a:avLst/>
          </a:prstGeom>
        </p:spPr>
        <p:txBody>
          <a:bodyPr lIns="0" tIns="0" rIns="0" bIns="0" rtlCol="0" anchor="t">
            <a:spAutoFit/>
          </a:bodyPr>
          <a:lstStyle/>
          <a:p>
            <a:pPr algn="l">
              <a:lnSpc>
                <a:spcPts val="4400"/>
              </a:lnSpc>
            </a:pPr>
            <a:r>
              <a:rPr lang="en-US" sz="3145" spc="1166">
                <a:solidFill>
                  <a:srgbClr val="828489">
                    <a:alpha val="50196"/>
                  </a:srgbClr>
                </a:solidFill>
                <a:latin typeface="Ablation"/>
              </a:rPr>
              <a:t>Spcific case</a:t>
            </a:r>
            <a:endParaRPr lang="en-US" sz="3145" spc="1166">
              <a:solidFill>
                <a:srgbClr val="828489">
                  <a:alpha val="50196"/>
                </a:srgbClr>
              </a:solidFill>
              <a:latin typeface="Ablation"/>
            </a:endParaRPr>
          </a:p>
        </p:txBody>
      </p:sp>
      <p:grpSp>
        <p:nvGrpSpPr>
          <p:cNvPr id="18" name="Group 18"/>
          <p:cNvGrpSpPr/>
          <p:nvPr/>
        </p:nvGrpSpPr>
        <p:grpSpPr>
          <a:xfrm rot="-10800000">
            <a:off x="16286574" y="9015143"/>
            <a:ext cx="486347" cy="486347"/>
            <a:chOff x="0" y="0"/>
            <a:chExt cx="648462" cy="648462"/>
          </a:xfrm>
        </p:grpSpPr>
        <p:sp>
          <p:nvSpPr>
            <p:cNvPr id="19" name="Freeform 19"/>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7"/>
              <a:stretch>
                <a:fillRect/>
              </a:stretch>
            </a:blipFill>
          </p:spPr>
        </p:sp>
      </p:grpSp>
      <p:grpSp>
        <p:nvGrpSpPr>
          <p:cNvPr id="20" name="Group 20"/>
          <p:cNvGrpSpPr/>
          <p:nvPr/>
        </p:nvGrpSpPr>
        <p:grpSpPr>
          <a:xfrm rot="-10800000">
            <a:off x="15800195" y="9015143"/>
            <a:ext cx="486347" cy="486347"/>
            <a:chOff x="0" y="0"/>
            <a:chExt cx="648462" cy="648462"/>
          </a:xfrm>
        </p:grpSpPr>
        <p:sp>
          <p:nvSpPr>
            <p:cNvPr id="21" name="Freeform 21"/>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7"/>
              <a:stretch>
                <a:fillRect/>
              </a:stretch>
            </a:blipFill>
          </p:spPr>
        </p:sp>
      </p:grpSp>
      <p:grpSp>
        <p:nvGrpSpPr>
          <p:cNvPr id="22" name="Group 22"/>
          <p:cNvGrpSpPr/>
          <p:nvPr/>
        </p:nvGrpSpPr>
        <p:grpSpPr>
          <a:xfrm>
            <a:off x="2070525" y="3273117"/>
            <a:ext cx="3714750" cy="353940"/>
            <a:chOff x="0" y="0"/>
            <a:chExt cx="4953000" cy="471920"/>
          </a:xfrm>
        </p:grpSpPr>
        <p:sp>
          <p:nvSpPr>
            <p:cNvPr id="23" name="Freeform 23"/>
            <p:cNvSpPr/>
            <p:nvPr/>
          </p:nvSpPr>
          <p:spPr>
            <a:xfrm>
              <a:off x="0" y="0"/>
              <a:ext cx="4953000" cy="471932"/>
            </a:xfrm>
            <a:custGeom>
              <a:avLst/>
              <a:gdLst/>
              <a:ahLst/>
              <a:cxnLst/>
              <a:rect l="l" t="t" r="r" b="b"/>
              <a:pathLst>
                <a:path w="4953000" h="471932">
                  <a:moveTo>
                    <a:pt x="0" y="0"/>
                  </a:moveTo>
                  <a:lnTo>
                    <a:pt x="4953000" y="0"/>
                  </a:lnTo>
                  <a:lnTo>
                    <a:pt x="4953000" y="471932"/>
                  </a:lnTo>
                  <a:lnTo>
                    <a:pt x="0" y="471932"/>
                  </a:lnTo>
                  <a:lnTo>
                    <a:pt x="0" y="0"/>
                  </a:lnTo>
                  <a:close/>
                </a:path>
              </a:pathLst>
            </a:custGeom>
            <a:blipFill>
              <a:blip r:embed="rId8"/>
              <a:stretch>
                <a:fillRect t="-1131" b="-1128"/>
              </a:stretch>
            </a:blipFill>
          </p:spPr>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312332" y="7347662"/>
            <a:ext cx="4992486" cy="4986245"/>
            <a:chOff x="0" y="0"/>
            <a:chExt cx="6656648" cy="6648327"/>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2" b="-62"/>
              </a:stretch>
            </a:blipFill>
          </p:spPr>
        </p:sp>
      </p:grpSp>
      <p:grpSp>
        <p:nvGrpSpPr>
          <p:cNvPr id="6" name="Group 6"/>
          <p:cNvGrpSpPr/>
          <p:nvPr/>
        </p:nvGrpSpPr>
        <p:grpSpPr>
          <a:xfrm rot="-4635726">
            <a:off x="13553617" y="727652"/>
            <a:ext cx="6860994" cy="4399612"/>
            <a:chOff x="0" y="0"/>
            <a:chExt cx="9147992" cy="5866149"/>
          </a:xfrm>
        </p:grpSpPr>
        <p:sp>
          <p:nvSpPr>
            <p:cNvPr id="7" name="Freeform 7"/>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3"/>
              <a:stretch>
                <a:fillRect/>
              </a:stretch>
            </a:blipFill>
          </p:spPr>
        </p:sp>
      </p:grpSp>
      <p:grpSp>
        <p:nvGrpSpPr>
          <p:cNvPr id="8" name="Group 8"/>
          <p:cNvGrpSpPr/>
          <p:nvPr/>
        </p:nvGrpSpPr>
        <p:grpSpPr>
          <a:xfrm>
            <a:off x="-1133315" y="-1272534"/>
            <a:ext cx="3774282" cy="3745975"/>
            <a:chOff x="0" y="0"/>
            <a:chExt cx="5032376" cy="4994633"/>
          </a:xfrm>
        </p:grpSpPr>
        <p:sp>
          <p:nvSpPr>
            <p:cNvPr id="9" name="Freeform 9"/>
            <p:cNvSpPr/>
            <p:nvPr/>
          </p:nvSpPr>
          <p:spPr>
            <a:xfrm>
              <a:off x="0" y="0"/>
              <a:ext cx="5032375" cy="4994656"/>
            </a:xfrm>
            <a:custGeom>
              <a:avLst/>
              <a:gdLst/>
              <a:ahLst/>
              <a:cxnLst/>
              <a:rect l="l" t="t" r="r" b="b"/>
              <a:pathLst>
                <a:path w="5032375" h="4994656">
                  <a:moveTo>
                    <a:pt x="0" y="0"/>
                  </a:moveTo>
                  <a:lnTo>
                    <a:pt x="5032375" y="0"/>
                  </a:lnTo>
                  <a:lnTo>
                    <a:pt x="5032375" y="4994656"/>
                  </a:lnTo>
                  <a:lnTo>
                    <a:pt x="0" y="4994656"/>
                  </a:lnTo>
                  <a:lnTo>
                    <a:pt x="0" y="0"/>
                  </a:lnTo>
                  <a:close/>
                </a:path>
              </a:pathLst>
            </a:custGeom>
            <a:blipFill>
              <a:blip r:embed="rId4"/>
              <a:stretch>
                <a:fillRect l="-45" r="-45"/>
              </a:stretch>
            </a:blipFill>
          </p:spPr>
        </p:sp>
      </p:grpSp>
      <p:sp>
        <p:nvSpPr>
          <p:cNvPr id="10" name="TextBox 10"/>
          <p:cNvSpPr txBox="1"/>
          <p:nvPr/>
        </p:nvSpPr>
        <p:spPr>
          <a:xfrm>
            <a:off x="824818" y="257175"/>
            <a:ext cx="5710671" cy="1057275"/>
          </a:xfrm>
          <a:prstGeom prst="rect">
            <a:avLst/>
          </a:prstGeom>
        </p:spPr>
        <p:txBody>
          <a:bodyPr lIns="0" tIns="0" rIns="0" bIns="0" rtlCol="0" anchor="t">
            <a:spAutoFit/>
          </a:bodyPr>
          <a:lstStyle/>
          <a:p>
            <a:pPr algn="l">
              <a:lnSpc>
                <a:spcPts val="8400"/>
              </a:lnSpc>
            </a:pPr>
            <a:r>
              <a:rPr lang="en-US" sz="6000">
                <a:solidFill>
                  <a:srgbClr val="3B64C9"/>
                </a:solidFill>
                <a:ea typeface="Arimo" panose="020B0604020202020204"/>
              </a:rPr>
              <a:t>引入</a:t>
            </a:r>
            <a:endParaRPr lang="en-US" sz="6000">
              <a:solidFill>
                <a:srgbClr val="3B64C9"/>
              </a:solidFill>
              <a:ea typeface="Arimo" panose="020B0604020202020204"/>
            </a:endParaRPr>
          </a:p>
        </p:txBody>
      </p:sp>
      <p:grpSp>
        <p:nvGrpSpPr>
          <p:cNvPr id="11" name="Group 11"/>
          <p:cNvGrpSpPr/>
          <p:nvPr/>
        </p:nvGrpSpPr>
        <p:grpSpPr>
          <a:xfrm>
            <a:off x="17562731" y="193102"/>
            <a:ext cx="47625" cy="3739590"/>
            <a:chOff x="0" y="0"/>
            <a:chExt cx="63500" cy="4986120"/>
          </a:xfrm>
        </p:grpSpPr>
        <p:sp>
          <p:nvSpPr>
            <p:cNvPr id="12" name="Freeform 12"/>
            <p:cNvSpPr/>
            <p:nvPr/>
          </p:nvSpPr>
          <p:spPr>
            <a:xfrm>
              <a:off x="0" y="12700"/>
              <a:ext cx="63500" cy="4960747"/>
            </a:xfrm>
            <a:custGeom>
              <a:avLst/>
              <a:gdLst/>
              <a:ahLst/>
              <a:cxnLst/>
              <a:rect l="l" t="t" r="r" b="b"/>
              <a:pathLst>
                <a:path w="63500" h="4960747">
                  <a:moveTo>
                    <a:pt x="0" y="4960747"/>
                  </a:moveTo>
                  <a:lnTo>
                    <a:pt x="0" y="0"/>
                  </a:lnTo>
                  <a:lnTo>
                    <a:pt x="63500" y="0"/>
                  </a:lnTo>
                  <a:lnTo>
                    <a:pt x="63500" y="4960747"/>
                  </a:lnTo>
                  <a:close/>
                </a:path>
              </a:pathLst>
            </a:custGeom>
            <a:solidFill>
              <a:srgbClr val="AEAEAF">
                <a:alpha val="89804"/>
              </a:srgbClr>
            </a:solidFill>
          </p:spPr>
        </p:sp>
      </p:grpSp>
      <p:grpSp>
        <p:nvGrpSpPr>
          <p:cNvPr id="13" name="Group 13"/>
          <p:cNvGrpSpPr/>
          <p:nvPr/>
        </p:nvGrpSpPr>
        <p:grpSpPr>
          <a:xfrm>
            <a:off x="17076352" y="600453"/>
            <a:ext cx="486379" cy="486379"/>
            <a:chOff x="0" y="0"/>
            <a:chExt cx="648505" cy="648505"/>
          </a:xfrm>
        </p:grpSpPr>
        <p:sp>
          <p:nvSpPr>
            <p:cNvPr id="14" name="Freeform 14"/>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grpSp>
        <p:nvGrpSpPr>
          <p:cNvPr id="15" name="Group 15"/>
          <p:cNvGrpSpPr/>
          <p:nvPr/>
        </p:nvGrpSpPr>
        <p:grpSpPr>
          <a:xfrm>
            <a:off x="1174386" y="8973941"/>
            <a:ext cx="19050" cy="876370"/>
            <a:chOff x="0" y="0"/>
            <a:chExt cx="25400" cy="1168493"/>
          </a:xfrm>
        </p:grpSpPr>
        <p:sp>
          <p:nvSpPr>
            <p:cNvPr id="16" name="Freeform 16"/>
            <p:cNvSpPr/>
            <p:nvPr/>
          </p:nvSpPr>
          <p:spPr>
            <a:xfrm>
              <a:off x="0" y="12700"/>
              <a:ext cx="25400" cy="1143127"/>
            </a:xfrm>
            <a:custGeom>
              <a:avLst/>
              <a:gdLst/>
              <a:ahLst/>
              <a:cxnLst/>
              <a:rect l="l" t="t" r="r" b="b"/>
              <a:pathLst>
                <a:path w="25400" h="1143127">
                  <a:moveTo>
                    <a:pt x="25400" y="0"/>
                  </a:moveTo>
                  <a:lnTo>
                    <a:pt x="25400" y="1143127"/>
                  </a:lnTo>
                  <a:lnTo>
                    <a:pt x="0" y="1143127"/>
                  </a:lnTo>
                  <a:lnTo>
                    <a:pt x="0" y="0"/>
                  </a:lnTo>
                  <a:close/>
                </a:path>
              </a:pathLst>
            </a:custGeom>
            <a:solidFill>
              <a:srgbClr val="AEAEAF">
                <a:alpha val="89804"/>
              </a:srgbClr>
            </a:solidFill>
          </p:spPr>
        </p:sp>
      </p:grpSp>
      <p:grpSp>
        <p:nvGrpSpPr>
          <p:cNvPr id="17" name="Group 17"/>
          <p:cNvGrpSpPr/>
          <p:nvPr/>
        </p:nvGrpSpPr>
        <p:grpSpPr>
          <a:xfrm>
            <a:off x="744301" y="9401175"/>
            <a:ext cx="2711714" cy="19050"/>
            <a:chOff x="0" y="0"/>
            <a:chExt cx="3615619" cy="25400"/>
          </a:xfrm>
        </p:grpSpPr>
        <p:sp>
          <p:nvSpPr>
            <p:cNvPr id="18" name="Freeform 18"/>
            <p:cNvSpPr/>
            <p:nvPr/>
          </p:nvSpPr>
          <p:spPr>
            <a:xfrm>
              <a:off x="12700" y="0"/>
              <a:ext cx="3590163" cy="25400"/>
            </a:xfrm>
            <a:custGeom>
              <a:avLst/>
              <a:gdLst/>
              <a:ahLst/>
              <a:cxnLst/>
              <a:rect l="l" t="t" r="r" b="b"/>
              <a:pathLst>
                <a:path w="3590163" h="25400">
                  <a:moveTo>
                    <a:pt x="0" y="0"/>
                  </a:moveTo>
                  <a:lnTo>
                    <a:pt x="3590163" y="0"/>
                  </a:lnTo>
                  <a:lnTo>
                    <a:pt x="3590163" y="25400"/>
                  </a:lnTo>
                  <a:lnTo>
                    <a:pt x="0" y="25400"/>
                  </a:lnTo>
                  <a:close/>
                </a:path>
              </a:pathLst>
            </a:custGeom>
            <a:solidFill>
              <a:srgbClr val="AEAEAF">
                <a:alpha val="89804"/>
              </a:srgbClr>
            </a:solidFill>
          </p:spPr>
        </p:sp>
      </p:grpSp>
      <p:grpSp>
        <p:nvGrpSpPr>
          <p:cNvPr id="19" name="Group 19"/>
          <p:cNvGrpSpPr/>
          <p:nvPr/>
        </p:nvGrpSpPr>
        <p:grpSpPr>
          <a:xfrm>
            <a:off x="17610356" y="7462802"/>
            <a:ext cx="19050" cy="2302181"/>
            <a:chOff x="0" y="0"/>
            <a:chExt cx="25400" cy="3069575"/>
          </a:xfrm>
        </p:grpSpPr>
        <p:sp>
          <p:nvSpPr>
            <p:cNvPr id="20" name="Freeform 20"/>
            <p:cNvSpPr/>
            <p:nvPr/>
          </p:nvSpPr>
          <p:spPr>
            <a:xfrm>
              <a:off x="0" y="12700"/>
              <a:ext cx="25400" cy="3044190"/>
            </a:xfrm>
            <a:custGeom>
              <a:avLst/>
              <a:gdLst/>
              <a:ahLst/>
              <a:cxnLst/>
              <a:rect l="l" t="t" r="r" b="b"/>
              <a:pathLst>
                <a:path w="25400" h="3044190">
                  <a:moveTo>
                    <a:pt x="25400" y="0"/>
                  </a:moveTo>
                  <a:lnTo>
                    <a:pt x="25400" y="3044190"/>
                  </a:lnTo>
                  <a:lnTo>
                    <a:pt x="0" y="3044190"/>
                  </a:lnTo>
                  <a:lnTo>
                    <a:pt x="0" y="0"/>
                  </a:lnTo>
                  <a:close/>
                </a:path>
              </a:pathLst>
            </a:custGeom>
            <a:solidFill>
              <a:srgbClr val="AEAEAF">
                <a:alpha val="89804"/>
              </a:srgbClr>
            </a:solidFill>
          </p:spPr>
        </p:sp>
      </p:grpSp>
      <p:grpSp>
        <p:nvGrpSpPr>
          <p:cNvPr id="21" name="Group 21"/>
          <p:cNvGrpSpPr/>
          <p:nvPr/>
        </p:nvGrpSpPr>
        <p:grpSpPr>
          <a:xfrm>
            <a:off x="16770136" y="9401175"/>
            <a:ext cx="1286200" cy="19050"/>
            <a:chOff x="0" y="0"/>
            <a:chExt cx="1714933" cy="25400"/>
          </a:xfrm>
        </p:grpSpPr>
        <p:sp>
          <p:nvSpPr>
            <p:cNvPr id="22" name="Freeform 22"/>
            <p:cNvSpPr/>
            <p:nvPr/>
          </p:nvSpPr>
          <p:spPr>
            <a:xfrm>
              <a:off x="12700" y="0"/>
              <a:ext cx="1689481" cy="25400"/>
            </a:xfrm>
            <a:custGeom>
              <a:avLst/>
              <a:gdLst/>
              <a:ahLst/>
              <a:cxnLst/>
              <a:rect l="l" t="t" r="r" b="b"/>
              <a:pathLst>
                <a:path w="1689481" h="25400">
                  <a:moveTo>
                    <a:pt x="0" y="0"/>
                  </a:moveTo>
                  <a:lnTo>
                    <a:pt x="1689481" y="0"/>
                  </a:lnTo>
                  <a:lnTo>
                    <a:pt x="1689481" y="25400"/>
                  </a:lnTo>
                  <a:lnTo>
                    <a:pt x="0" y="25400"/>
                  </a:lnTo>
                  <a:close/>
                </a:path>
              </a:pathLst>
            </a:custGeom>
            <a:solidFill>
              <a:srgbClr val="AEAEAF">
                <a:alpha val="89804"/>
              </a:srgbClr>
            </a:solidFill>
          </p:spPr>
        </p:sp>
      </p:grpSp>
      <p:sp>
        <p:nvSpPr>
          <p:cNvPr id="23" name="TextBox 23"/>
          <p:cNvSpPr txBox="1"/>
          <p:nvPr/>
        </p:nvSpPr>
        <p:spPr>
          <a:xfrm>
            <a:off x="16394489" y="8518642"/>
            <a:ext cx="751293" cy="73965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04</a:t>
            </a:r>
            <a:endParaRPr lang="en-US" sz="3665">
              <a:solidFill>
                <a:srgbClr val="AEAEAF"/>
              </a:solidFill>
              <a:latin typeface="Arimo" panose="020B0604020202020204"/>
            </a:endParaRPr>
          </a:p>
        </p:txBody>
      </p:sp>
      <p:sp>
        <p:nvSpPr>
          <p:cNvPr id="25" name="Freeform 25"/>
          <p:cNvSpPr/>
          <p:nvPr/>
        </p:nvSpPr>
        <p:spPr>
          <a:xfrm>
            <a:off x="9724558" y="2671943"/>
            <a:ext cx="6115537" cy="4198621"/>
          </a:xfrm>
          <a:custGeom>
            <a:avLst/>
            <a:gdLst/>
            <a:ahLst/>
            <a:cxnLst/>
            <a:rect l="l" t="t" r="r" b="b"/>
            <a:pathLst>
              <a:path w="6115537" h="4198621">
                <a:moveTo>
                  <a:pt x="0" y="0"/>
                </a:moveTo>
                <a:lnTo>
                  <a:pt x="6115537" y="0"/>
                </a:lnTo>
                <a:lnTo>
                  <a:pt x="6115537" y="4198621"/>
                </a:lnTo>
                <a:lnTo>
                  <a:pt x="0" y="41986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35" name="图片 34"/>
          <p:cNvPicPr>
            <a:picLocks noChangeAspect="1"/>
          </p:cNvPicPr>
          <p:nvPr/>
        </p:nvPicPr>
        <p:blipFill>
          <a:blip r:embed="rId8"/>
          <a:stretch>
            <a:fillRect/>
          </a:stretch>
        </p:blipFill>
        <p:spPr>
          <a:xfrm>
            <a:off x="9143767" y="7452609"/>
            <a:ext cx="3867690" cy="609685"/>
          </a:xfrm>
          <a:prstGeom prst="rect">
            <a:avLst/>
          </a:prstGeom>
        </p:spPr>
      </p:pic>
      <p:pic>
        <p:nvPicPr>
          <p:cNvPr id="26" name="图片 25" descr="Snipaste_2024-04-21_19-49-53"/>
          <p:cNvPicPr>
            <a:picLocks noChangeAspect="1"/>
          </p:cNvPicPr>
          <p:nvPr/>
        </p:nvPicPr>
        <p:blipFill>
          <a:blip r:embed="rId9"/>
          <a:stretch>
            <a:fillRect/>
          </a:stretch>
        </p:blipFill>
        <p:spPr>
          <a:xfrm>
            <a:off x="533400" y="1656715"/>
            <a:ext cx="17396460" cy="8183880"/>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175694" y="-1517056"/>
            <a:ext cx="3795712" cy="3767232"/>
            <a:chOff x="0" y="0"/>
            <a:chExt cx="5060950" cy="5022977"/>
          </a:xfrm>
        </p:grpSpPr>
        <p:sp>
          <p:nvSpPr>
            <p:cNvPr id="5" name="Freeform 5"/>
            <p:cNvSpPr/>
            <p:nvPr/>
          </p:nvSpPr>
          <p:spPr>
            <a:xfrm>
              <a:off x="0" y="0"/>
              <a:ext cx="5060950" cy="5022977"/>
            </a:xfrm>
            <a:custGeom>
              <a:avLst/>
              <a:gdLst/>
              <a:ahLst/>
              <a:cxnLst/>
              <a:rect l="l" t="t" r="r" b="b"/>
              <a:pathLst>
                <a:path w="5060950" h="5022977">
                  <a:moveTo>
                    <a:pt x="0" y="0"/>
                  </a:moveTo>
                  <a:lnTo>
                    <a:pt x="5060950" y="0"/>
                  </a:lnTo>
                  <a:lnTo>
                    <a:pt x="5060950" y="5022977"/>
                  </a:lnTo>
                  <a:lnTo>
                    <a:pt x="0" y="5022977"/>
                  </a:lnTo>
                  <a:lnTo>
                    <a:pt x="0" y="0"/>
                  </a:lnTo>
                  <a:close/>
                </a:path>
              </a:pathLst>
            </a:custGeom>
            <a:blipFill>
              <a:blip r:embed="rId2"/>
              <a:stretch>
                <a:fillRect l="-45" r="-45"/>
              </a:stretch>
            </a:blipFill>
          </p:spPr>
        </p:sp>
      </p:grpSp>
      <p:grpSp>
        <p:nvGrpSpPr>
          <p:cNvPr id="6" name="Group 6"/>
          <p:cNvGrpSpPr/>
          <p:nvPr/>
        </p:nvGrpSpPr>
        <p:grpSpPr>
          <a:xfrm>
            <a:off x="1539515" y="7793877"/>
            <a:ext cx="4992529" cy="4986242"/>
            <a:chOff x="0" y="0"/>
            <a:chExt cx="6656705" cy="6648323"/>
          </a:xfrm>
        </p:grpSpPr>
        <p:sp>
          <p:nvSpPr>
            <p:cNvPr id="7" name="Freeform 7"/>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3"/>
              <a:stretch>
                <a:fillRect t="-63" b="-63"/>
              </a:stretch>
            </a:blipFill>
          </p:spPr>
        </p:sp>
      </p:grpSp>
      <p:sp>
        <p:nvSpPr>
          <p:cNvPr id="8" name="Freeform 8"/>
          <p:cNvSpPr/>
          <p:nvPr/>
        </p:nvSpPr>
        <p:spPr>
          <a:xfrm>
            <a:off x="12753601" y="5381924"/>
            <a:ext cx="2844641" cy="19050"/>
          </a:xfrm>
          <a:custGeom>
            <a:avLst/>
            <a:gdLst/>
            <a:ahLst/>
            <a:cxnLst/>
            <a:rect l="l" t="t" r="r" b="b"/>
            <a:pathLst>
              <a:path w="2844641" h="19050">
                <a:moveTo>
                  <a:pt x="0" y="0"/>
                </a:moveTo>
                <a:lnTo>
                  <a:pt x="2844641" y="0"/>
                </a:lnTo>
                <a:lnTo>
                  <a:pt x="2844641" y="19050"/>
                </a:lnTo>
                <a:lnTo>
                  <a:pt x="0" y="190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rot="-4635726">
            <a:off x="14543621" y="2846200"/>
            <a:ext cx="6860953" cy="4399598"/>
            <a:chOff x="0" y="0"/>
            <a:chExt cx="9147937" cy="5866130"/>
          </a:xfrm>
        </p:grpSpPr>
        <p:sp>
          <p:nvSpPr>
            <p:cNvPr id="10" name="Freeform 10"/>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6"/>
              <a:stretch>
                <a:fillRect/>
              </a:stretch>
            </a:blipFill>
          </p:spPr>
        </p:sp>
      </p:grpSp>
      <p:sp>
        <p:nvSpPr>
          <p:cNvPr id="11" name="Freeform 11"/>
          <p:cNvSpPr/>
          <p:nvPr/>
        </p:nvSpPr>
        <p:spPr>
          <a:xfrm>
            <a:off x="17249776" y="393019"/>
            <a:ext cx="25432" cy="3720560"/>
          </a:xfrm>
          <a:custGeom>
            <a:avLst/>
            <a:gdLst/>
            <a:ahLst/>
            <a:cxnLst/>
            <a:rect l="l" t="t" r="r" b="b"/>
            <a:pathLst>
              <a:path w="25432" h="3720560">
                <a:moveTo>
                  <a:pt x="0" y="0"/>
                </a:moveTo>
                <a:lnTo>
                  <a:pt x="25432" y="0"/>
                </a:lnTo>
                <a:lnTo>
                  <a:pt x="25432" y="3720560"/>
                </a:lnTo>
                <a:lnTo>
                  <a:pt x="0" y="37205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p:nvPr/>
        </p:nvGrpSpPr>
        <p:grpSpPr>
          <a:xfrm>
            <a:off x="17016111" y="600454"/>
            <a:ext cx="486347" cy="486347"/>
            <a:chOff x="0" y="0"/>
            <a:chExt cx="648462" cy="648462"/>
          </a:xfrm>
        </p:grpSpPr>
        <p:sp>
          <p:nvSpPr>
            <p:cNvPr id="13" name="Freeform 1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9"/>
              <a:stretch>
                <a:fillRect/>
              </a:stretch>
            </a:blipFill>
          </p:spPr>
        </p:sp>
      </p:grpSp>
      <p:sp>
        <p:nvSpPr>
          <p:cNvPr id="14" name="Freeform 14"/>
          <p:cNvSpPr/>
          <p:nvPr/>
        </p:nvSpPr>
        <p:spPr>
          <a:xfrm>
            <a:off x="1152226" y="3397391"/>
            <a:ext cx="19050" cy="3720560"/>
          </a:xfrm>
          <a:custGeom>
            <a:avLst/>
            <a:gdLst/>
            <a:ahLst/>
            <a:cxnLst/>
            <a:rect l="l" t="t" r="r" b="b"/>
            <a:pathLst>
              <a:path w="19050" h="3720560">
                <a:moveTo>
                  <a:pt x="0" y="0"/>
                </a:moveTo>
                <a:lnTo>
                  <a:pt x="19050" y="0"/>
                </a:lnTo>
                <a:lnTo>
                  <a:pt x="19050" y="3720560"/>
                </a:lnTo>
                <a:lnTo>
                  <a:pt x="0" y="37205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5" name="Group 15"/>
          <p:cNvGrpSpPr/>
          <p:nvPr/>
        </p:nvGrpSpPr>
        <p:grpSpPr>
          <a:xfrm rot="-10800000">
            <a:off x="918594" y="3781484"/>
            <a:ext cx="486347" cy="486347"/>
            <a:chOff x="0" y="0"/>
            <a:chExt cx="648462" cy="648462"/>
          </a:xfrm>
        </p:grpSpPr>
        <p:sp>
          <p:nvSpPr>
            <p:cNvPr id="16" name="Freeform 16"/>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9"/>
              <a:stretch>
                <a:fillRect/>
              </a:stretch>
            </a:blipFill>
          </p:spPr>
        </p:sp>
      </p:grpSp>
      <p:sp>
        <p:nvSpPr>
          <p:cNvPr id="17" name="Freeform 17"/>
          <p:cNvSpPr/>
          <p:nvPr/>
        </p:nvSpPr>
        <p:spPr>
          <a:xfrm>
            <a:off x="1142701" y="8983466"/>
            <a:ext cx="19050" cy="857345"/>
          </a:xfrm>
          <a:custGeom>
            <a:avLst/>
            <a:gdLst/>
            <a:ahLst/>
            <a:cxnLst/>
            <a:rect l="l" t="t" r="r" b="b"/>
            <a:pathLst>
              <a:path w="19050" h="857345">
                <a:moveTo>
                  <a:pt x="0" y="0"/>
                </a:moveTo>
                <a:lnTo>
                  <a:pt x="19050" y="0"/>
                </a:lnTo>
                <a:lnTo>
                  <a:pt x="19050" y="857345"/>
                </a:lnTo>
                <a:lnTo>
                  <a:pt x="0" y="8573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722141" y="9401175"/>
            <a:ext cx="2692622" cy="19050"/>
          </a:xfrm>
          <a:custGeom>
            <a:avLst/>
            <a:gdLst/>
            <a:ahLst/>
            <a:cxnLst/>
            <a:rect l="l" t="t" r="r" b="b"/>
            <a:pathLst>
              <a:path w="2692622" h="19050">
                <a:moveTo>
                  <a:pt x="0" y="0"/>
                </a:moveTo>
                <a:lnTo>
                  <a:pt x="2692622" y="0"/>
                </a:lnTo>
                <a:lnTo>
                  <a:pt x="2692622" y="19050"/>
                </a:lnTo>
                <a:lnTo>
                  <a:pt x="0" y="1905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a:off x="17278332" y="7557655"/>
            <a:ext cx="19050" cy="2283142"/>
          </a:xfrm>
          <a:custGeom>
            <a:avLst/>
            <a:gdLst/>
            <a:ahLst/>
            <a:cxnLst/>
            <a:rect l="l" t="t" r="r" b="b"/>
            <a:pathLst>
              <a:path w="19050" h="2283142">
                <a:moveTo>
                  <a:pt x="0" y="0"/>
                </a:moveTo>
                <a:lnTo>
                  <a:pt x="19050" y="0"/>
                </a:lnTo>
                <a:lnTo>
                  <a:pt x="19050" y="2283142"/>
                </a:lnTo>
                <a:lnTo>
                  <a:pt x="0" y="2283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0" name="Freeform 20"/>
          <p:cNvSpPr/>
          <p:nvPr/>
        </p:nvSpPr>
        <p:spPr>
          <a:xfrm>
            <a:off x="16497561" y="9401175"/>
            <a:ext cx="1267111" cy="19050"/>
          </a:xfrm>
          <a:custGeom>
            <a:avLst/>
            <a:gdLst/>
            <a:ahLst/>
            <a:cxnLst/>
            <a:rect l="l" t="t" r="r" b="b"/>
            <a:pathLst>
              <a:path w="1267111" h="19050">
                <a:moveTo>
                  <a:pt x="0" y="0"/>
                </a:moveTo>
                <a:lnTo>
                  <a:pt x="1267111" y="0"/>
                </a:lnTo>
                <a:lnTo>
                  <a:pt x="1267111" y="19050"/>
                </a:lnTo>
                <a:lnTo>
                  <a:pt x="0" y="1905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pic>
        <p:nvPicPr>
          <p:cNvPr id="25" name="图片 24"/>
          <p:cNvPicPr>
            <a:picLocks noChangeAspect="1"/>
          </p:cNvPicPr>
          <p:nvPr/>
        </p:nvPicPr>
        <p:blipFill>
          <a:blip r:embed="rId20"/>
          <a:stretch>
            <a:fillRect/>
          </a:stretch>
        </p:blipFill>
        <p:spPr>
          <a:xfrm>
            <a:off x="152400" y="2171700"/>
            <a:ext cx="8339455" cy="6611620"/>
          </a:xfrm>
          <a:prstGeom prst="rect">
            <a:avLst/>
          </a:prstGeom>
        </p:spPr>
      </p:pic>
      <p:pic>
        <p:nvPicPr>
          <p:cNvPr id="26" name="图片 25"/>
          <p:cNvPicPr>
            <a:picLocks noChangeAspect="1"/>
          </p:cNvPicPr>
          <p:nvPr/>
        </p:nvPicPr>
        <p:blipFill>
          <a:blip r:embed="rId21"/>
          <a:stretch>
            <a:fillRect/>
          </a:stretch>
        </p:blipFill>
        <p:spPr>
          <a:xfrm>
            <a:off x="8809990" y="2171700"/>
            <a:ext cx="9212580" cy="6652260"/>
          </a:xfrm>
          <a:prstGeom prst="rect">
            <a:avLst/>
          </a:prstGeom>
        </p:spPr>
      </p:pic>
      <p:sp>
        <p:nvSpPr>
          <p:cNvPr id="27" name="文本框 26"/>
          <p:cNvSpPr txBox="1"/>
          <p:nvPr/>
        </p:nvSpPr>
        <p:spPr>
          <a:xfrm>
            <a:off x="1447800" y="495300"/>
            <a:ext cx="10956290" cy="1445260"/>
          </a:xfrm>
          <a:prstGeom prst="rect">
            <a:avLst/>
          </a:prstGeom>
          <a:noFill/>
        </p:spPr>
        <p:txBody>
          <a:bodyPr wrap="square" rtlCol="0">
            <a:spAutoFit/>
          </a:bodyPr>
          <a:p>
            <a:r>
              <a:rPr lang="zh-CN" altLang="en-US" sz="4400" b="1">
                <a:solidFill>
                  <a:schemeClr val="accent1"/>
                </a:solidFill>
                <a:effectLst>
                  <a:outerShdw blurRad="38100" dist="25400" dir="5400000" algn="ctr" rotWithShape="0">
                    <a:srgbClr val="6E747A">
                      <a:alpha val="43000"/>
                    </a:srgbClr>
                  </a:outerShdw>
                </a:effectLst>
              </a:rPr>
              <a:t>论文来源</a:t>
            </a:r>
            <a:r>
              <a:rPr lang="en-US" altLang="zh-CN" sz="4400" b="1">
                <a:solidFill>
                  <a:schemeClr val="accent1"/>
                </a:solidFill>
                <a:effectLst>
                  <a:outerShdw blurRad="38100" dist="25400" dir="5400000" algn="ctr" rotWithShape="0">
                    <a:srgbClr val="6E747A">
                      <a:alpha val="43000"/>
                    </a:srgbClr>
                  </a:outerShdw>
                </a:effectLst>
              </a:rPr>
              <a:t> </a:t>
            </a:r>
            <a:r>
              <a:rPr lang="zh-CN" altLang="en-US" sz="4400" b="1">
                <a:solidFill>
                  <a:schemeClr val="accent1"/>
                </a:solidFill>
                <a:effectLst>
                  <a:outerShdw blurRad="38100" dist="25400" dir="5400000" algn="ctr" rotWithShape="0">
                    <a:srgbClr val="6E747A">
                      <a:alpha val="43000"/>
                    </a:srgbClr>
                  </a:outerShdw>
                </a:effectLst>
              </a:rPr>
              <a:t>中国知网</a:t>
            </a:r>
            <a:r>
              <a:rPr lang="en-US" altLang="zh-CN" sz="4400" b="1">
                <a:solidFill>
                  <a:schemeClr val="accent1"/>
                </a:solidFill>
                <a:effectLst>
                  <a:outerShdw blurRad="38100" dist="25400" dir="5400000" algn="ctr" rotWithShape="0">
                    <a:srgbClr val="6E747A">
                      <a:alpha val="43000"/>
                    </a:srgbClr>
                  </a:outerShdw>
                </a:effectLst>
              </a:rPr>
              <a:t> </a:t>
            </a:r>
            <a:r>
              <a:rPr lang="zh-CN" altLang="en-US" sz="4400" b="1">
                <a:solidFill>
                  <a:schemeClr val="accent1"/>
                </a:solidFill>
                <a:effectLst>
                  <a:outerShdw blurRad="38100" dist="25400" dir="5400000" algn="ctr" rotWithShape="0">
                    <a:srgbClr val="6E747A">
                      <a:alpha val="43000"/>
                    </a:srgbClr>
                  </a:outerShdw>
                </a:effectLst>
              </a:rPr>
              <a:t>首发时间</a:t>
            </a:r>
            <a:r>
              <a:rPr lang="en-US" altLang="zh-CN" sz="4400" b="1">
                <a:solidFill>
                  <a:schemeClr val="accent1"/>
                </a:solidFill>
                <a:effectLst>
                  <a:outerShdw blurRad="38100" dist="25400" dir="5400000" algn="ctr" rotWithShape="0">
                    <a:srgbClr val="6E747A">
                      <a:alpha val="43000"/>
                    </a:srgbClr>
                  </a:outerShdw>
                </a:effectLst>
              </a:rPr>
              <a:t> 2024-4-12 </a:t>
            </a:r>
            <a:br>
              <a:rPr lang="en-US" altLang="zh-CN" sz="4400" b="1">
                <a:solidFill>
                  <a:schemeClr val="accent1"/>
                </a:solidFill>
                <a:effectLst>
                  <a:outerShdw blurRad="38100" dist="25400" dir="5400000" algn="ctr" rotWithShape="0">
                    <a:srgbClr val="6E747A">
                      <a:alpha val="43000"/>
                    </a:srgbClr>
                  </a:outerShdw>
                </a:effectLst>
              </a:rPr>
            </a:br>
            <a:r>
              <a:rPr lang="zh-CN" altLang="en-US" sz="4400" b="1">
                <a:solidFill>
                  <a:schemeClr val="accent1"/>
                </a:solidFill>
                <a:effectLst>
                  <a:outerShdw blurRad="38100" dist="25400" dir="5400000" algn="ctr" rotWithShape="0">
                    <a:srgbClr val="6E747A">
                      <a:alpha val="43000"/>
                    </a:srgbClr>
                  </a:outerShdw>
                </a:effectLst>
              </a:rPr>
              <a:t>模型解析</a:t>
            </a:r>
            <a:r>
              <a:rPr lang="en-US" altLang="zh-CN" sz="4400" b="1">
                <a:solidFill>
                  <a:schemeClr val="accent1"/>
                </a:solidFill>
                <a:effectLst>
                  <a:outerShdw blurRad="38100" dist="25400" dir="5400000" algn="ctr" rotWithShape="0">
                    <a:srgbClr val="6E747A">
                      <a:alpha val="43000"/>
                    </a:srgbClr>
                  </a:outerShdw>
                </a:effectLst>
              </a:rPr>
              <a:t> </a:t>
            </a:r>
            <a:r>
              <a:rPr lang="zh-CN" altLang="en-US" sz="4400" b="1">
                <a:solidFill>
                  <a:schemeClr val="accent1"/>
                </a:solidFill>
                <a:effectLst>
                  <a:outerShdw blurRad="38100" dist="25400" dir="5400000" algn="ctr" rotWithShape="0">
                    <a:srgbClr val="6E747A">
                      <a:alpha val="43000"/>
                    </a:srgbClr>
                  </a:outerShdw>
                </a:effectLst>
              </a:rPr>
              <a:t>代码实现时间</a:t>
            </a:r>
            <a:r>
              <a:rPr lang="en-US" altLang="zh-CN" sz="4400" b="1">
                <a:solidFill>
                  <a:schemeClr val="accent1"/>
                </a:solidFill>
                <a:effectLst>
                  <a:outerShdw blurRad="38100" dist="25400" dir="5400000" algn="ctr" rotWithShape="0">
                    <a:srgbClr val="6E747A">
                      <a:alpha val="43000"/>
                    </a:srgbClr>
                  </a:outerShdw>
                </a:effectLst>
              </a:rPr>
              <a:t> 2024-4-20 </a:t>
            </a:r>
            <a:r>
              <a:rPr lang="zh-CN" altLang="en-US" sz="4400" b="1">
                <a:solidFill>
                  <a:schemeClr val="accent1"/>
                </a:solidFill>
                <a:effectLst>
                  <a:outerShdw blurRad="38100" dist="25400" dir="5400000" algn="ctr" rotWithShape="0">
                    <a:srgbClr val="6E747A">
                      <a:alpha val="43000"/>
                    </a:srgbClr>
                  </a:outerShdw>
                </a:effectLst>
              </a:rPr>
              <a:t>历时</a:t>
            </a:r>
            <a:r>
              <a:rPr lang="en-US" altLang="zh-CN" sz="4400" b="1">
                <a:solidFill>
                  <a:schemeClr val="accent1"/>
                </a:solidFill>
                <a:effectLst>
                  <a:outerShdw blurRad="38100" dist="25400" dir="5400000" algn="ctr" rotWithShape="0">
                    <a:srgbClr val="6E747A">
                      <a:alpha val="43000"/>
                    </a:srgbClr>
                  </a:outerShdw>
                </a:effectLst>
              </a:rPr>
              <a:t>8</a:t>
            </a:r>
            <a:r>
              <a:rPr lang="zh-CN" altLang="en-US" sz="4400" b="1">
                <a:solidFill>
                  <a:schemeClr val="accent1"/>
                </a:solidFill>
                <a:effectLst>
                  <a:outerShdw blurRad="38100" dist="25400" dir="5400000" algn="ctr" rotWithShape="0">
                    <a:srgbClr val="6E747A">
                      <a:alpha val="43000"/>
                    </a:srgbClr>
                  </a:outerShdw>
                </a:effectLst>
              </a:rPr>
              <a:t>天</a:t>
            </a:r>
            <a:endParaRPr lang="zh-CN" altLang="en-US" sz="4400" b="1">
              <a:solidFill>
                <a:schemeClr val="accent1"/>
              </a:solidFill>
              <a:effectLst>
                <a:outerShdw blurRad="38100" dist="25400" dir="5400000" algn="ctr" rotWithShape="0">
                  <a:srgbClr val="6E747A">
                    <a:alpha val="43000"/>
                  </a:srgbClr>
                </a:outerShdw>
              </a:effectLst>
            </a:endParaRPr>
          </a:p>
        </p:txBody>
      </p:sp>
      <p:sp>
        <p:nvSpPr>
          <p:cNvPr id="28" name="文本框 27"/>
          <p:cNvSpPr txBox="1"/>
          <p:nvPr/>
        </p:nvSpPr>
        <p:spPr>
          <a:xfrm>
            <a:off x="12954000" y="9105900"/>
            <a:ext cx="3231515" cy="843915"/>
          </a:xfrm>
          <a:prstGeom prst="rect">
            <a:avLst/>
          </a:prstGeom>
          <a:noFill/>
        </p:spPr>
        <p:txBody>
          <a:bodyPr wrap="square" rtlCol="0">
            <a:noAutofit/>
          </a:bodyPr>
          <a:p>
            <a:r>
              <a:rPr lang="en-US" altLang="zh-CN" sz="4400" b="1">
                <a:solidFill>
                  <a:schemeClr val="accent1"/>
                </a:solidFill>
                <a:effectLst>
                  <a:outerShdw blurRad="38100" dist="25400" dir="5400000" algn="ctr" rotWithShape="0">
                    <a:srgbClr val="6E747A">
                      <a:alpha val="43000"/>
                    </a:srgbClr>
                  </a:outerShdw>
                </a:effectLst>
              </a:rPr>
              <a:t>doctor paper!</a:t>
            </a:r>
            <a:endParaRPr lang="en-US" altLang="zh-CN" sz="4400" b="1">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isContent="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312332" y="7347662"/>
            <a:ext cx="4992529" cy="4986242"/>
            <a:chOff x="0" y="0"/>
            <a:chExt cx="6656705" cy="6648323"/>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3" b="-63"/>
              </a:stretch>
            </a:blipFill>
          </p:spPr>
        </p:sp>
      </p:grpSp>
      <p:grpSp>
        <p:nvGrpSpPr>
          <p:cNvPr id="6" name="Group 6"/>
          <p:cNvGrpSpPr/>
          <p:nvPr/>
        </p:nvGrpSpPr>
        <p:grpSpPr>
          <a:xfrm rot="-4635726">
            <a:off x="15304830" y="2231780"/>
            <a:ext cx="6860953" cy="4399598"/>
            <a:chOff x="0" y="0"/>
            <a:chExt cx="9147937" cy="5866130"/>
          </a:xfrm>
        </p:grpSpPr>
        <p:sp>
          <p:nvSpPr>
            <p:cNvPr id="7" name="Freeform 7"/>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3"/>
              <a:stretch>
                <a:fillRect/>
              </a:stretch>
            </a:blipFill>
          </p:spPr>
        </p:sp>
      </p:grpSp>
      <p:grpSp>
        <p:nvGrpSpPr>
          <p:cNvPr id="8" name="Group 8"/>
          <p:cNvGrpSpPr/>
          <p:nvPr/>
        </p:nvGrpSpPr>
        <p:grpSpPr>
          <a:xfrm>
            <a:off x="-1133315" y="-1272534"/>
            <a:ext cx="3774281" cy="3745992"/>
            <a:chOff x="0" y="0"/>
            <a:chExt cx="5032375" cy="4994656"/>
          </a:xfrm>
        </p:grpSpPr>
        <p:sp>
          <p:nvSpPr>
            <p:cNvPr id="9" name="Freeform 9"/>
            <p:cNvSpPr/>
            <p:nvPr/>
          </p:nvSpPr>
          <p:spPr>
            <a:xfrm>
              <a:off x="0" y="0"/>
              <a:ext cx="5032375" cy="4994656"/>
            </a:xfrm>
            <a:custGeom>
              <a:avLst/>
              <a:gdLst/>
              <a:ahLst/>
              <a:cxnLst/>
              <a:rect l="l" t="t" r="r" b="b"/>
              <a:pathLst>
                <a:path w="5032375" h="4994656">
                  <a:moveTo>
                    <a:pt x="0" y="0"/>
                  </a:moveTo>
                  <a:lnTo>
                    <a:pt x="5032375" y="0"/>
                  </a:lnTo>
                  <a:lnTo>
                    <a:pt x="5032375" y="4994656"/>
                  </a:lnTo>
                  <a:lnTo>
                    <a:pt x="0" y="4994656"/>
                  </a:lnTo>
                  <a:lnTo>
                    <a:pt x="0" y="0"/>
                  </a:lnTo>
                  <a:close/>
                </a:path>
              </a:pathLst>
            </a:custGeom>
            <a:blipFill>
              <a:blip r:embed="rId4"/>
              <a:stretch>
                <a:fillRect l="-45" r="-45"/>
              </a:stretch>
            </a:blipFill>
          </p:spPr>
        </p:sp>
      </p:grpSp>
      <p:sp>
        <p:nvSpPr>
          <p:cNvPr id="10" name="Freeform 10"/>
          <p:cNvSpPr/>
          <p:nvPr/>
        </p:nvSpPr>
        <p:spPr>
          <a:xfrm>
            <a:off x="17310017" y="389876"/>
            <a:ext cx="19050" cy="3720560"/>
          </a:xfrm>
          <a:custGeom>
            <a:avLst/>
            <a:gdLst/>
            <a:ahLst/>
            <a:cxnLst/>
            <a:rect l="l" t="t" r="r" b="b"/>
            <a:pathLst>
              <a:path w="19050" h="3720560">
                <a:moveTo>
                  <a:pt x="0" y="0"/>
                </a:moveTo>
                <a:lnTo>
                  <a:pt x="19050" y="0"/>
                </a:lnTo>
                <a:lnTo>
                  <a:pt x="19050" y="3720560"/>
                </a:lnTo>
                <a:lnTo>
                  <a:pt x="0" y="3720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7076352" y="600453"/>
            <a:ext cx="486347" cy="486347"/>
            <a:chOff x="0" y="0"/>
            <a:chExt cx="648462" cy="648462"/>
          </a:xfrm>
        </p:grpSpPr>
        <p:sp>
          <p:nvSpPr>
            <p:cNvPr id="12" name="Freeform 12"/>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7"/>
              <a:stretch>
                <a:fillRect/>
              </a:stretch>
            </a:blipFill>
          </p:spPr>
        </p:sp>
      </p:grpSp>
      <p:sp>
        <p:nvSpPr>
          <p:cNvPr id="13" name="Freeform 13"/>
          <p:cNvSpPr/>
          <p:nvPr/>
        </p:nvSpPr>
        <p:spPr>
          <a:xfrm>
            <a:off x="1174386" y="8983466"/>
            <a:ext cx="19050" cy="857345"/>
          </a:xfrm>
          <a:custGeom>
            <a:avLst/>
            <a:gdLst/>
            <a:ahLst/>
            <a:cxnLst/>
            <a:rect l="l" t="t" r="r" b="b"/>
            <a:pathLst>
              <a:path w="19050" h="857345">
                <a:moveTo>
                  <a:pt x="0" y="0"/>
                </a:moveTo>
                <a:lnTo>
                  <a:pt x="19050" y="0"/>
                </a:lnTo>
                <a:lnTo>
                  <a:pt x="19050" y="857345"/>
                </a:lnTo>
                <a:lnTo>
                  <a:pt x="0" y="857345"/>
                </a:lnTo>
                <a:lnTo>
                  <a:pt x="0" y="0"/>
                </a:lnTo>
                <a:close/>
              </a:path>
            </a:pathLst>
          </a:custGeom>
          <a:blipFill>
            <a:blip r:embed="rId8"/>
            <a:stretch>
              <a:fillRect/>
            </a:stretch>
          </a:blipFill>
        </p:spPr>
      </p:sp>
      <p:sp>
        <p:nvSpPr>
          <p:cNvPr id="14" name="Freeform 14"/>
          <p:cNvSpPr/>
          <p:nvPr/>
        </p:nvSpPr>
        <p:spPr>
          <a:xfrm>
            <a:off x="753826" y="9401175"/>
            <a:ext cx="2692622" cy="19050"/>
          </a:xfrm>
          <a:custGeom>
            <a:avLst/>
            <a:gdLst/>
            <a:ahLst/>
            <a:cxnLst/>
            <a:rect l="l" t="t" r="r" b="b"/>
            <a:pathLst>
              <a:path w="2692622" h="19050">
                <a:moveTo>
                  <a:pt x="0" y="0"/>
                </a:moveTo>
                <a:lnTo>
                  <a:pt x="2692622" y="0"/>
                </a:lnTo>
                <a:lnTo>
                  <a:pt x="2692622" y="19050"/>
                </a:lnTo>
                <a:lnTo>
                  <a:pt x="0" y="19050"/>
                </a:lnTo>
                <a:lnTo>
                  <a:pt x="0" y="0"/>
                </a:lnTo>
                <a:close/>
              </a:path>
            </a:pathLst>
          </a:custGeom>
          <a:blipFill>
            <a:blip r:embed="rId9"/>
            <a:stretch>
              <a:fillRect/>
            </a:stretch>
          </a:blipFill>
        </p:spPr>
      </p:sp>
      <p:sp>
        <p:nvSpPr>
          <p:cNvPr id="15" name="Freeform 15"/>
          <p:cNvSpPr/>
          <p:nvPr/>
        </p:nvSpPr>
        <p:spPr>
          <a:xfrm>
            <a:off x="17310017" y="7557655"/>
            <a:ext cx="19050" cy="2283142"/>
          </a:xfrm>
          <a:custGeom>
            <a:avLst/>
            <a:gdLst/>
            <a:ahLst/>
            <a:cxnLst/>
            <a:rect l="l" t="t" r="r" b="b"/>
            <a:pathLst>
              <a:path w="19050" h="2283142">
                <a:moveTo>
                  <a:pt x="0" y="0"/>
                </a:moveTo>
                <a:lnTo>
                  <a:pt x="19050" y="0"/>
                </a:lnTo>
                <a:lnTo>
                  <a:pt x="19050" y="2283142"/>
                </a:lnTo>
                <a:lnTo>
                  <a:pt x="0" y="2283142"/>
                </a:lnTo>
                <a:lnTo>
                  <a:pt x="0" y="0"/>
                </a:lnTo>
                <a:close/>
              </a:path>
            </a:pathLst>
          </a:custGeom>
          <a:blipFill>
            <a:blip r:embed="rId10"/>
            <a:stretch>
              <a:fillRect/>
            </a:stretch>
          </a:blipFill>
        </p:spPr>
      </p:sp>
      <p:sp>
        <p:nvSpPr>
          <p:cNvPr id="16" name="Freeform 16"/>
          <p:cNvSpPr/>
          <p:nvPr/>
        </p:nvSpPr>
        <p:spPr>
          <a:xfrm>
            <a:off x="16267024" y="9401175"/>
            <a:ext cx="1267111" cy="19050"/>
          </a:xfrm>
          <a:custGeom>
            <a:avLst/>
            <a:gdLst/>
            <a:ahLst/>
            <a:cxnLst/>
            <a:rect l="l" t="t" r="r" b="b"/>
            <a:pathLst>
              <a:path w="1267111" h="19050">
                <a:moveTo>
                  <a:pt x="0" y="0"/>
                </a:moveTo>
                <a:lnTo>
                  <a:pt x="1267111" y="0"/>
                </a:lnTo>
                <a:lnTo>
                  <a:pt x="1267111" y="19050"/>
                </a:lnTo>
                <a:lnTo>
                  <a:pt x="0" y="19050"/>
                </a:lnTo>
                <a:lnTo>
                  <a:pt x="0" y="0"/>
                </a:lnTo>
                <a:close/>
              </a:path>
            </a:pathLst>
          </a:custGeom>
          <a:blipFill>
            <a:blip r:embed="rId11"/>
            <a:stretch>
              <a:fillRect/>
            </a:stretch>
          </a:blipFill>
        </p:spPr>
      </p:sp>
      <p:sp>
        <p:nvSpPr>
          <p:cNvPr id="17" name="TextBox 17"/>
          <p:cNvSpPr txBox="1"/>
          <p:nvPr/>
        </p:nvSpPr>
        <p:spPr>
          <a:xfrm>
            <a:off x="16394489" y="8423392"/>
            <a:ext cx="751293" cy="83490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04</a:t>
            </a:r>
            <a:endParaRPr lang="en-US" sz="3665">
              <a:solidFill>
                <a:srgbClr val="AEAEAF"/>
              </a:solidFill>
              <a:latin typeface="Arimo" panose="020B0604020202020204"/>
            </a:endParaRPr>
          </a:p>
        </p:txBody>
      </p:sp>
      <p:sp>
        <p:nvSpPr>
          <p:cNvPr id="19" name="Freeform 19"/>
          <p:cNvSpPr/>
          <p:nvPr/>
        </p:nvSpPr>
        <p:spPr>
          <a:xfrm>
            <a:off x="16700497" y="3572847"/>
            <a:ext cx="28575" cy="3141345"/>
          </a:xfrm>
          <a:custGeom>
            <a:avLst/>
            <a:gdLst/>
            <a:ahLst/>
            <a:cxnLst/>
            <a:rect l="l" t="t" r="r" b="b"/>
            <a:pathLst>
              <a:path w="28575" h="3141345">
                <a:moveTo>
                  <a:pt x="0" y="0"/>
                </a:moveTo>
                <a:lnTo>
                  <a:pt x="28575" y="0"/>
                </a:lnTo>
                <a:lnTo>
                  <a:pt x="28575" y="3141345"/>
                </a:lnTo>
                <a:lnTo>
                  <a:pt x="0" y="31413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0" name="文本框 19"/>
          <p:cNvSpPr txBox="1"/>
          <p:nvPr/>
        </p:nvSpPr>
        <p:spPr>
          <a:xfrm>
            <a:off x="2667000" y="947420"/>
            <a:ext cx="6866890" cy="545465"/>
          </a:xfrm>
          <a:prstGeom prst="rect">
            <a:avLst/>
          </a:prstGeom>
          <a:noFill/>
        </p:spPr>
        <p:txBody>
          <a:bodyPr wrap="square" rtlCol="0">
            <a:noAutofit/>
          </a:bodyPr>
          <a:p>
            <a:endParaRPr lang="zh-CN" altLang="en-US"/>
          </a:p>
        </p:txBody>
      </p:sp>
      <p:sp>
        <p:nvSpPr>
          <p:cNvPr id="21" name="TextBox 21"/>
          <p:cNvSpPr txBox="1"/>
          <p:nvPr/>
        </p:nvSpPr>
        <p:spPr>
          <a:xfrm>
            <a:off x="1692910" y="600710"/>
            <a:ext cx="6415405" cy="1292225"/>
          </a:xfrm>
          <a:prstGeom prst="rect">
            <a:avLst/>
          </a:prstGeom>
        </p:spPr>
        <p:txBody>
          <a:bodyPr wrap="square" lIns="0" tIns="0" rIns="0" bIns="0" rtlCol="0" anchor="t">
            <a:spAutoFit/>
          </a:bodyPr>
          <a:p>
            <a:pPr>
              <a:lnSpc>
                <a:spcPts val="3360"/>
              </a:lnSpc>
              <a:buClrTx/>
              <a:buSzTx/>
              <a:buFontTx/>
            </a:pPr>
            <a:r>
              <a:rPr lang="en-US" sz="2800" spc="26">
                <a:solidFill>
                  <a:srgbClr val="4F81BD"/>
                </a:solidFill>
                <a:latin typeface="TT Rounds Condensed Bold" panose="02010600030101010101" charset="-122"/>
                <a:ea typeface="TT Rounds Condensed Bold" panose="02010600030101010101" charset="-122"/>
                <a:sym typeface="+mn-ea"/>
              </a:rPr>
              <a:t>首先进行数据的模拟 利用excel随机函数生成一组数据</a:t>
            </a:r>
            <a:endParaRPr lang="en-US" sz="2800" spc="26">
              <a:solidFill>
                <a:srgbClr val="4F81BD"/>
              </a:solidFill>
              <a:latin typeface="TT Rounds Condensed Bold" panose="02010600030101010101" charset="-122"/>
              <a:ea typeface="TT Rounds Condensed Bold" panose="02010600030101010101" charset="-122"/>
            </a:endParaRPr>
          </a:p>
          <a:p>
            <a:pPr>
              <a:lnSpc>
                <a:spcPts val="3360"/>
              </a:lnSpc>
            </a:pPr>
            <a:endParaRPr lang="en-US" sz="2800" spc="26">
              <a:solidFill>
                <a:srgbClr val="4F81BD"/>
              </a:solidFill>
              <a:latin typeface="TT Rounds Condensed Bold" panose="02010600030101010101" charset="-122"/>
              <a:ea typeface="TT Rounds Condensed Bold" panose="02010600030101010101" charset="-122"/>
            </a:endParaRPr>
          </a:p>
        </p:txBody>
      </p:sp>
      <p:sp>
        <p:nvSpPr>
          <p:cNvPr id="22" name="TextBox 21"/>
          <p:cNvSpPr txBox="1"/>
          <p:nvPr/>
        </p:nvSpPr>
        <p:spPr>
          <a:xfrm>
            <a:off x="8915400" y="571500"/>
            <a:ext cx="8097520" cy="861695"/>
          </a:xfrm>
          <a:prstGeom prst="rect">
            <a:avLst/>
          </a:prstGeom>
        </p:spPr>
        <p:txBody>
          <a:bodyPr wrap="square" lIns="0" tIns="0" rIns="0" bIns="0" rtlCol="0" anchor="t">
            <a:spAutoFit/>
          </a:bodyPr>
          <a:p>
            <a:pPr>
              <a:lnSpc>
                <a:spcPts val="3360"/>
              </a:lnSpc>
            </a:pPr>
            <a:r>
              <a:rPr lang="zh-CN" altLang="en-US" sz="2800" spc="26">
                <a:solidFill>
                  <a:srgbClr val="4F81BD"/>
                </a:solidFill>
                <a:latin typeface="TT Rounds Condensed Bold" panose="02010600030101010101" charset="-122"/>
                <a:ea typeface="宋体" panose="02010600030101010101" pitchFamily="2" charset="-122"/>
                <a:sym typeface="+mn-ea"/>
              </a:rPr>
              <a:t>然后利用</a:t>
            </a:r>
            <a:r>
              <a:rPr lang="en-US" altLang="zh-CN" sz="2800" spc="26">
                <a:solidFill>
                  <a:srgbClr val="4F81BD"/>
                </a:solidFill>
                <a:latin typeface="TT Rounds Condensed Bold" panose="02010600030101010101" charset="-122"/>
                <a:ea typeface="宋体" panose="02010600030101010101" pitchFamily="2" charset="-122"/>
                <a:sym typeface="+mn-ea"/>
              </a:rPr>
              <a:t>python</a:t>
            </a:r>
            <a:r>
              <a:rPr lang="zh-CN" altLang="en-US" sz="2800" spc="26">
                <a:solidFill>
                  <a:srgbClr val="4F81BD"/>
                </a:solidFill>
                <a:latin typeface="TT Rounds Condensed Bold" panose="02010600030101010101" charset="-122"/>
                <a:ea typeface="宋体" panose="02010600030101010101" pitchFamily="2" charset="-122"/>
                <a:sym typeface="+mn-ea"/>
              </a:rPr>
              <a:t>代码对随机数据进行合理化操作</a:t>
            </a:r>
            <a:endParaRPr lang="zh-CN" altLang="en-US" sz="2800" spc="26">
              <a:solidFill>
                <a:srgbClr val="4F81BD"/>
              </a:solidFill>
              <a:latin typeface="TT Rounds Condensed Bold" panose="02010600030101010101" charset="-122"/>
              <a:ea typeface="宋体" panose="02010600030101010101" pitchFamily="2" charset="-122"/>
              <a:sym typeface="+mn-ea"/>
            </a:endParaRPr>
          </a:p>
          <a:p>
            <a:pPr>
              <a:lnSpc>
                <a:spcPts val="3360"/>
              </a:lnSpc>
            </a:pPr>
            <a:r>
              <a:rPr lang="zh-CN" altLang="en-US" sz="2800" spc="26">
                <a:solidFill>
                  <a:srgbClr val="4F81BD"/>
                </a:solidFill>
                <a:latin typeface="TT Rounds Condensed Bold" panose="02010600030101010101" charset="-122"/>
                <a:ea typeface="宋体" panose="02010600030101010101" pitchFamily="2" charset="-122"/>
                <a:sym typeface="+mn-ea"/>
              </a:rPr>
              <a:t>根据</a:t>
            </a:r>
            <a:r>
              <a:rPr lang="en-US" altLang="zh-CN" sz="2800" spc="26">
                <a:solidFill>
                  <a:srgbClr val="4F81BD"/>
                </a:solidFill>
                <a:latin typeface="TT Rounds Condensed Bold" panose="02010600030101010101" charset="-122"/>
                <a:ea typeface="宋体" panose="02010600030101010101" pitchFamily="2" charset="-122"/>
                <a:sym typeface="+mn-ea"/>
              </a:rPr>
              <a:t>serviceScore</a:t>
            </a:r>
            <a:r>
              <a:rPr lang="zh-CN" altLang="en-US" sz="2800" spc="26">
                <a:solidFill>
                  <a:srgbClr val="4F81BD"/>
                </a:solidFill>
                <a:latin typeface="TT Rounds Condensed Bold" panose="02010600030101010101" charset="-122"/>
                <a:ea typeface="宋体" panose="02010600030101010101" pitchFamily="2" charset="-122"/>
                <a:sym typeface="+mn-ea"/>
              </a:rPr>
              <a:t>字段</a:t>
            </a:r>
            <a:r>
              <a:rPr lang="en-US" altLang="zh-CN" sz="2800" spc="26">
                <a:solidFill>
                  <a:srgbClr val="4F81BD"/>
                </a:solidFill>
                <a:latin typeface="TT Rounds Condensed Bold" panose="02010600030101010101" charset="-122"/>
                <a:ea typeface="宋体" panose="02010600030101010101" pitchFamily="2" charset="-122"/>
                <a:sym typeface="+mn-ea"/>
              </a:rPr>
              <a:t> </a:t>
            </a:r>
            <a:r>
              <a:rPr lang="zh-CN" altLang="en-US" sz="2800" spc="26">
                <a:solidFill>
                  <a:srgbClr val="4F81BD"/>
                </a:solidFill>
                <a:latin typeface="TT Rounds Condensed Bold" panose="02010600030101010101" charset="-122"/>
                <a:ea typeface="宋体" panose="02010600030101010101" pitchFamily="2" charset="-122"/>
                <a:sym typeface="+mn-ea"/>
              </a:rPr>
              <a:t>对其他相关字段重新分级</a:t>
            </a:r>
            <a:endParaRPr lang="zh-CN" altLang="en-US" sz="2800" spc="26">
              <a:solidFill>
                <a:srgbClr val="4F81BD"/>
              </a:solidFill>
              <a:latin typeface="TT Rounds Condensed Bold" panose="02010600030101010101" charset="-122"/>
              <a:ea typeface="宋体" panose="02010600030101010101" pitchFamily="2" charset="-122"/>
              <a:sym typeface="+mn-ea"/>
            </a:endParaRPr>
          </a:p>
        </p:txBody>
      </p:sp>
      <p:graphicFrame>
        <p:nvGraphicFramePr>
          <p:cNvPr id="23" name="表格 22"/>
          <p:cNvGraphicFramePr/>
          <p:nvPr>
            <p:custDataLst>
              <p:tags r:id="rId14"/>
            </p:custDataLst>
          </p:nvPr>
        </p:nvGraphicFramePr>
        <p:xfrm>
          <a:off x="9074785" y="2589530"/>
          <a:ext cx="8489950" cy="6271895"/>
        </p:xfrm>
        <a:graphic>
          <a:graphicData uri="http://schemas.openxmlformats.org/drawingml/2006/table">
            <a:tbl>
              <a:tblPr/>
              <a:tblGrid>
                <a:gridCol w="1212850"/>
                <a:gridCol w="1212850"/>
                <a:gridCol w="1212850"/>
                <a:gridCol w="1212850"/>
                <a:gridCol w="1212850"/>
                <a:gridCol w="1212850"/>
                <a:gridCol w="1212850"/>
              </a:tblGrid>
              <a:tr h="1223010">
                <a:tc>
                  <a:txBody>
                    <a:bodyPr/>
                    <a:p>
                      <a:pPr indent="0" algn="ctr">
                        <a:buNone/>
                      </a:pPr>
                      <a:r>
                        <a:rPr lang="en-US" sz="2400" b="1">
                          <a:solidFill>
                            <a:srgbClr val="000000"/>
                          </a:solidFill>
                          <a:latin typeface="宋体" panose="02010600030101010101" pitchFamily="2" charset="-122"/>
                        </a:rPr>
                        <a:t>serviceScore</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gender</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isSmoke</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carEnvironment</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complainTimes</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driveYears</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predictWaitTime</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504825">
                <a:tc>
                  <a:txBody>
                    <a:bodyPr/>
                    <a:p>
                      <a:pPr indent="0" algn="ctr">
                        <a:buNone/>
                      </a:pPr>
                      <a:r>
                        <a:rPr lang="en-US" sz="2400" b="0">
                          <a:solidFill>
                            <a:srgbClr val="000000"/>
                          </a:solidFill>
                          <a:latin typeface="宋体" panose="02010600030101010101" pitchFamily="2" charset="-122"/>
                        </a:rPr>
                        <a:t>82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3</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7</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r>
              <a:tr h="505460">
                <a:tc>
                  <a:txBody>
                    <a:bodyPr/>
                    <a:p>
                      <a:pPr indent="0" algn="ctr">
                        <a:buNone/>
                      </a:pPr>
                      <a:r>
                        <a:rPr lang="en-US" sz="2400" b="0">
                          <a:solidFill>
                            <a:srgbClr val="000000"/>
                          </a:solidFill>
                          <a:latin typeface="宋体" panose="02010600030101010101" pitchFamily="2" charset="-122"/>
                        </a:rPr>
                        <a:t>73</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04825">
                <a:tc>
                  <a:txBody>
                    <a:bodyPr/>
                    <a:p>
                      <a:pPr indent="0" algn="ctr">
                        <a:buNone/>
                      </a:pPr>
                      <a:r>
                        <a:rPr lang="en-US" sz="2400" b="0">
                          <a:solidFill>
                            <a:srgbClr val="000000"/>
                          </a:solidFill>
                          <a:latin typeface="宋体" panose="02010600030101010101" pitchFamily="2" charset="-122"/>
                        </a:rPr>
                        <a:t>70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02920">
                <a:tc>
                  <a:txBody>
                    <a:bodyPr/>
                    <a:p>
                      <a:pPr indent="0" algn="ctr">
                        <a:buNone/>
                      </a:pPr>
                      <a:r>
                        <a:rPr lang="en-US" sz="2400" b="0">
                          <a:solidFill>
                            <a:srgbClr val="000000"/>
                          </a:solidFill>
                          <a:latin typeface="宋体" panose="02010600030101010101" pitchFamily="2" charset="-122"/>
                        </a:rPr>
                        <a:t>88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4</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7</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6</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06095">
                <a:tc>
                  <a:txBody>
                    <a:bodyPr/>
                    <a:p>
                      <a:pPr indent="0" algn="ctr">
                        <a:buNone/>
                      </a:pPr>
                      <a:r>
                        <a:rPr lang="en-US" sz="2400" b="0">
                          <a:solidFill>
                            <a:srgbClr val="000000"/>
                          </a:solidFill>
                          <a:latin typeface="宋体" panose="02010600030101010101" pitchFamily="2" charset="-122"/>
                        </a:rPr>
                        <a:t>77</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4</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04825">
                <a:tc>
                  <a:txBody>
                    <a:bodyPr/>
                    <a:p>
                      <a:pPr indent="0" algn="ctr">
                        <a:buNone/>
                      </a:pPr>
                      <a:r>
                        <a:rPr lang="en-US" sz="2400" b="0">
                          <a:solidFill>
                            <a:srgbClr val="000000"/>
                          </a:solidFill>
                          <a:latin typeface="宋体" panose="02010600030101010101" pitchFamily="2" charset="-122"/>
                        </a:rPr>
                        <a:t>88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4</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7</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6</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04825">
                <a:tc>
                  <a:txBody>
                    <a:bodyPr/>
                    <a:p>
                      <a:pPr indent="0" algn="ctr">
                        <a:buNone/>
                      </a:pPr>
                      <a:r>
                        <a:rPr lang="en-US" sz="2400" b="0">
                          <a:solidFill>
                            <a:srgbClr val="000000"/>
                          </a:solidFill>
                          <a:latin typeface="宋体" panose="02010600030101010101" pitchFamily="2" charset="-122"/>
                        </a:rPr>
                        <a:t>75</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4</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04825">
                <a:tc>
                  <a:txBody>
                    <a:bodyPr/>
                    <a:p>
                      <a:pPr indent="0" algn="ctr">
                        <a:buNone/>
                      </a:pPr>
                      <a:r>
                        <a:rPr lang="en-US" sz="2400" b="0">
                          <a:solidFill>
                            <a:srgbClr val="000000"/>
                          </a:solidFill>
                          <a:latin typeface="宋体" panose="02010600030101010101" pitchFamily="2" charset="-122"/>
                        </a:rPr>
                        <a:t>71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04825">
                <a:tc>
                  <a:txBody>
                    <a:bodyPr/>
                    <a:p>
                      <a:pPr indent="0" algn="ctr">
                        <a:buNone/>
                      </a:pPr>
                      <a:r>
                        <a:rPr lang="en-US" sz="2400" b="0">
                          <a:solidFill>
                            <a:srgbClr val="000000"/>
                          </a:solidFill>
                          <a:latin typeface="宋体" panose="02010600030101010101" pitchFamily="2" charset="-122"/>
                        </a:rPr>
                        <a:t>70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05460">
                <a:tc>
                  <a:txBody>
                    <a:bodyPr/>
                    <a:p>
                      <a:pPr indent="0" algn="ctr">
                        <a:buNone/>
                      </a:pPr>
                      <a:r>
                        <a:rPr lang="en-US" sz="2400" b="0">
                          <a:solidFill>
                            <a:srgbClr val="000000"/>
                          </a:solidFill>
                          <a:latin typeface="宋体" panose="02010600030101010101" pitchFamily="2" charset="-122"/>
                        </a:rPr>
                        <a:t>70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bl>
          </a:graphicData>
        </a:graphic>
      </p:graphicFrame>
      <p:graphicFrame>
        <p:nvGraphicFramePr>
          <p:cNvPr id="24" name="表格 23"/>
          <p:cNvGraphicFramePr/>
          <p:nvPr>
            <p:custDataLst>
              <p:tags r:id="rId15"/>
            </p:custDataLst>
          </p:nvPr>
        </p:nvGraphicFramePr>
        <p:xfrm>
          <a:off x="659545" y="2630614"/>
          <a:ext cx="8176895" cy="6195695"/>
        </p:xfrm>
        <a:graphic>
          <a:graphicData uri="http://schemas.openxmlformats.org/drawingml/2006/table">
            <a:tbl>
              <a:tblPr/>
              <a:tblGrid>
                <a:gridCol w="1207770"/>
                <a:gridCol w="791210"/>
                <a:gridCol w="929640"/>
                <a:gridCol w="1346835"/>
                <a:gridCol w="1346835"/>
                <a:gridCol w="1068705"/>
                <a:gridCol w="1485900"/>
              </a:tblGrid>
              <a:tr h="909320">
                <a:tc>
                  <a:txBody>
                    <a:bodyPr/>
                    <a:p>
                      <a:pPr indent="0" algn="ctr">
                        <a:lnSpc>
                          <a:spcPct val="120000"/>
                        </a:lnSpc>
                        <a:spcBef>
                          <a:spcPts val="0"/>
                        </a:spcBef>
                        <a:spcAft>
                          <a:spcPts val="0"/>
                        </a:spcAft>
                        <a:buNone/>
                      </a:pPr>
                      <a:r>
                        <a:rPr lang="en-US" sz="1800" b="1" spc="130">
                          <a:solidFill>
                            <a:srgbClr val="000000"/>
                          </a:solidFill>
                          <a:latin typeface="宋体" panose="02010600030101010101" pitchFamily="2" charset="-122"/>
                        </a:rPr>
                        <a:t>serviceScore</a:t>
                      </a:r>
                      <a:endParaRPr lang="en-US" sz="1800" b="1" spc="13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800" b="1" spc="130">
                          <a:solidFill>
                            <a:srgbClr val="000000"/>
                          </a:solidFill>
                          <a:latin typeface="宋体" panose="02010600030101010101" pitchFamily="2" charset="-122"/>
                        </a:rPr>
                        <a:t>gender</a:t>
                      </a:r>
                      <a:endParaRPr lang="en-US" altLang="en-US" sz="1800" b="1" spc="13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800" b="1" spc="130">
                          <a:solidFill>
                            <a:srgbClr val="000000"/>
                          </a:solidFill>
                          <a:latin typeface="宋体" panose="02010600030101010101" pitchFamily="2" charset="-122"/>
                        </a:rPr>
                        <a:t>isSmoke</a:t>
                      </a:r>
                      <a:endParaRPr lang="en-US" altLang="en-US" sz="1800" b="1" spc="13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800" b="1" spc="130">
                          <a:solidFill>
                            <a:srgbClr val="060607"/>
                          </a:solidFill>
                          <a:latin typeface="helvetica" charset="-122"/>
                        </a:rPr>
                        <a:t>carEnvironment</a:t>
                      </a:r>
                      <a:endParaRPr lang="en-US" altLang="en-US" sz="1800" b="1" spc="130">
                        <a:solidFill>
                          <a:srgbClr val="060607"/>
                        </a:solidFill>
                        <a:latin typeface="helvetica"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800" b="1" spc="130">
                          <a:solidFill>
                            <a:srgbClr val="000000"/>
                          </a:solidFill>
                          <a:latin typeface="宋体" panose="02010600030101010101" pitchFamily="2" charset="-122"/>
                        </a:rPr>
                        <a:t>complainTimes</a:t>
                      </a:r>
                      <a:endParaRPr lang="en-US" altLang="en-US" sz="1800" b="1" spc="13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800" b="1" spc="130">
                          <a:solidFill>
                            <a:srgbClr val="000000"/>
                          </a:solidFill>
                          <a:latin typeface="宋体" panose="02010600030101010101" pitchFamily="2" charset="-122"/>
                        </a:rPr>
                        <a:t>driveYears</a:t>
                      </a:r>
                      <a:endParaRPr lang="en-US" altLang="en-US" sz="1800" b="1" spc="13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800" b="1" spc="130">
                          <a:solidFill>
                            <a:srgbClr val="000000"/>
                          </a:solidFill>
                          <a:latin typeface="宋体" panose="02010600030101010101" pitchFamily="2" charset="-122"/>
                        </a:rPr>
                        <a:t>predictWaitTime</a:t>
                      </a:r>
                      <a:endParaRPr lang="en-US" altLang="en-US" sz="1800" b="1" spc="13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28320">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82</a:t>
                      </a:r>
                      <a:endParaRPr 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4</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8</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19</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5</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28955">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73</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3</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17</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6</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28320">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70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2</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9</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5</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8</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28955">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88</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6</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6</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21</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3</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28320">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77</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5</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8</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9</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7</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28955">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88</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7</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3</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19</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8</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28320">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75</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5</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9</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9</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3</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28955">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71</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4</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3</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12</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8</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28320">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70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6</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9</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17</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7</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528955">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70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0</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7</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9</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14</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lnSpc>
                          <a:spcPct val="120000"/>
                        </a:lnSpc>
                        <a:spcBef>
                          <a:spcPts val="0"/>
                        </a:spcBef>
                        <a:spcAft>
                          <a:spcPts val="0"/>
                        </a:spcAft>
                        <a:buNone/>
                      </a:pPr>
                      <a:r>
                        <a:rPr lang="en-US" sz="1600" b="0" spc="120">
                          <a:solidFill>
                            <a:srgbClr val="000000"/>
                          </a:solidFill>
                          <a:latin typeface="宋体" panose="02010600030101010101" pitchFamily="2" charset="-122"/>
                        </a:rPr>
                        <a:t>6</a:t>
                      </a:r>
                      <a:endParaRPr lang="en-US" altLang="en-US" sz="1600" b="0" spc="120">
                        <a:solidFill>
                          <a:srgbClr val="000000"/>
                        </a:solidFill>
                        <a:latin typeface="宋体" panose="02010600030101010101" pitchFamily="2" charset="-122"/>
                      </a:endParaRPr>
                    </a:p>
                  </a:txBody>
                  <a:tcPr marL="177800" marR="177800" marT="107950" marB="10795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bl>
          </a:graphicData>
        </a:graphic>
      </p:graphicFrame>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312332" y="7347662"/>
            <a:ext cx="4992529" cy="4986242"/>
            <a:chOff x="0" y="0"/>
            <a:chExt cx="6656705" cy="6648323"/>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3" b="-63"/>
              </a:stretch>
            </a:blipFill>
          </p:spPr>
        </p:sp>
      </p:grpSp>
      <p:sp>
        <p:nvSpPr>
          <p:cNvPr id="10" name="Freeform 10"/>
          <p:cNvSpPr/>
          <p:nvPr/>
        </p:nvSpPr>
        <p:spPr>
          <a:xfrm>
            <a:off x="17076420" y="612775"/>
            <a:ext cx="964565" cy="4911725"/>
          </a:xfrm>
          <a:custGeom>
            <a:avLst/>
            <a:gdLst/>
            <a:ahLst/>
            <a:cxnLst/>
            <a:rect l="l" t="t" r="r" b="b"/>
            <a:pathLst>
              <a:path w="19050" h="3720560">
                <a:moveTo>
                  <a:pt x="0" y="0"/>
                </a:moveTo>
                <a:lnTo>
                  <a:pt x="19050" y="0"/>
                </a:lnTo>
                <a:lnTo>
                  <a:pt x="19050" y="3720560"/>
                </a:lnTo>
                <a:lnTo>
                  <a:pt x="0" y="3720560"/>
                </a:lnTo>
                <a:lnTo>
                  <a:pt x="0" y="0"/>
                </a:lnTo>
                <a:close/>
              </a:path>
            </a:pathLst>
          </a:custGeom>
          <a:noFill/>
          <a:extLst>
            <a:ext uri="{909E8E84-426E-40DD-AFC4-6F175D3DCCD1}">
              <a14:hiddenFill xmlns:a14="http://schemas.microsoft.com/office/drawing/2010/main">
                <a:blipFill>
                  <a:blip r:embed="rId3">
                    <a:extLst>
                      <a:ext uri="{96DAC541-7B7A-43D3-8B79-37D633B846F1}">
                        <asvg:svgBlip xmlns:asvg="http://schemas.microsoft.com/office/drawing/2016/SVG/main" r:embed="rId4"/>
                      </a:ext>
                    </a:extLst>
                  </a:blip>
                  <a:stretch>
                    <a:fillRect/>
                  </a:stretch>
                </a:blipFill>
              </a14:hiddenFill>
            </a:ext>
          </a:extLst>
        </p:spPr>
        <p:txBody>
          <a:bodyPr/>
          <a:p>
            <a:pPr>
              <a:lnSpc>
                <a:spcPts val="3360"/>
              </a:lnSpc>
            </a:pPr>
            <a:r>
              <a:rPr lang="en-US" sz="2800" spc="26">
                <a:solidFill>
                  <a:srgbClr val="4F81BD"/>
                </a:solidFill>
                <a:latin typeface="TT Rounds Condensed Bold" panose="02010600030101010101" charset="-122"/>
                <a:ea typeface="TT Rounds Condensed Bold" panose="02010600030101010101" charset="-122"/>
                <a:sym typeface="+mn-ea"/>
              </a:rPr>
              <a:t>表1 司机</a:t>
            </a:r>
            <a:r>
              <a:rPr lang="zh-CN" altLang="en-US" sz="2800" spc="26">
                <a:solidFill>
                  <a:srgbClr val="4F81BD"/>
                </a:solidFill>
                <a:latin typeface="TT Rounds Condensed Bold" panose="02010600030101010101" charset="-122"/>
                <a:ea typeface="宋体" panose="02010600030101010101" pitchFamily="2" charset="-122"/>
                <a:sym typeface="+mn-ea"/>
              </a:rPr>
              <a:t>的</a:t>
            </a:r>
            <a:r>
              <a:rPr lang="en-US" sz="2800" spc="26">
                <a:solidFill>
                  <a:srgbClr val="4F81BD"/>
                </a:solidFill>
                <a:latin typeface="TT Rounds Condensed Bold" panose="02010600030101010101" charset="-122"/>
                <a:ea typeface="TT Rounds Condensed Bold" panose="02010600030101010101" charset="-122"/>
                <a:sym typeface="+mn-ea"/>
              </a:rPr>
              <a:t>各属性的评价信息</a:t>
            </a:r>
            <a:endParaRPr lang="en-US" altLang="en-US" sz="2800" spc="26">
              <a:solidFill>
                <a:srgbClr val="4F81BD"/>
              </a:solidFill>
              <a:latin typeface="TT Rounds Condensed Bold" panose="02010600030101010101" charset="-122"/>
              <a:ea typeface="TT Rounds Condensed Bold" panose="02010600030101010101" charset="-122"/>
              <a:sym typeface="+mn-ea"/>
            </a:endParaRPr>
          </a:p>
        </p:txBody>
      </p:sp>
      <p:sp>
        <p:nvSpPr>
          <p:cNvPr id="13" name="Freeform 13"/>
          <p:cNvSpPr/>
          <p:nvPr/>
        </p:nvSpPr>
        <p:spPr>
          <a:xfrm>
            <a:off x="1174386" y="8983466"/>
            <a:ext cx="19050" cy="857345"/>
          </a:xfrm>
          <a:custGeom>
            <a:avLst/>
            <a:gdLst/>
            <a:ahLst/>
            <a:cxnLst/>
            <a:rect l="l" t="t" r="r" b="b"/>
            <a:pathLst>
              <a:path w="19050" h="857345">
                <a:moveTo>
                  <a:pt x="0" y="0"/>
                </a:moveTo>
                <a:lnTo>
                  <a:pt x="19050" y="0"/>
                </a:lnTo>
                <a:lnTo>
                  <a:pt x="19050" y="857345"/>
                </a:lnTo>
                <a:lnTo>
                  <a:pt x="0" y="857345"/>
                </a:lnTo>
                <a:lnTo>
                  <a:pt x="0" y="0"/>
                </a:lnTo>
                <a:close/>
              </a:path>
            </a:pathLst>
          </a:custGeom>
          <a:blipFill>
            <a:blip r:embed="rId5"/>
            <a:stretch>
              <a:fillRect/>
            </a:stretch>
          </a:blipFill>
        </p:spPr>
      </p:sp>
      <p:sp>
        <p:nvSpPr>
          <p:cNvPr id="14" name="Freeform 14"/>
          <p:cNvSpPr/>
          <p:nvPr/>
        </p:nvSpPr>
        <p:spPr>
          <a:xfrm>
            <a:off x="753826" y="9401175"/>
            <a:ext cx="2692622" cy="19050"/>
          </a:xfrm>
          <a:custGeom>
            <a:avLst/>
            <a:gdLst/>
            <a:ahLst/>
            <a:cxnLst/>
            <a:rect l="l" t="t" r="r" b="b"/>
            <a:pathLst>
              <a:path w="2692622" h="19050">
                <a:moveTo>
                  <a:pt x="0" y="0"/>
                </a:moveTo>
                <a:lnTo>
                  <a:pt x="2692622" y="0"/>
                </a:lnTo>
                <a:lnTo>
                  <a:pt x="2692622" y="19050"/>
                </a:lnTo>
                <a:lnTo>
                  <a:pt x="0" y="19050"/>
                </a:lnTo>
                <a:lnTo>
                  <a:pt x="0" y="0"/>
                </a:lnTo>
                <a:close/>
              </a:path>
            </a:pathLst>
          </a:custGeom>
          <a:blipFill>
            <a:blip r:embed="rId6"/>
            <a:stretch>
              <a:fillRect/>
            </a:stretch>
          </a:blipFill>
        </p:spPr>
      </p:sp>
      <p:sp>
        <p:nvSpPr>
          <p:cNvPr id="15" name="Freeform 15"/>
          <p:cNvSpPr/>
          <p:nvPr/>
        </p:nvSpPr>
        <p:spPr>
          <a:xfrm>
            <a:off x="17310017" y="7557655"/>
            <a:ext cx="19050" cy="2283142"/>
          </a:xfrm>
          <a:custGeom>
            <a:avLst/>
            <a:gdLst/>
            <a:ahLst/>
            <a:cxnLst/>
            <a:rect l="l" t="t" r="r" b="b"/>
            <a:pathLst>
              <a:path w="19050" h="2283142">
                <a:moveTo>
                  <a:pt x="0" y="0"/>
                </a:moveTo>
                <a:lnTo>
                  <a:pt x="19050" y="0"/>
                </a:lnTo>
                <a:lnTo>
                  <a:pt x="19050" y="2283142"/>
                </a:lnTo>
                <a:lnTo>
                  <a:pt x="0" y="2283142"/>
                </a:lnTo>
                <a:lnTo>
                  <a:pt x="0" y="0"/>
                </a:lnTo>
                <a:close/>
              </a:path>
            </a:pathLst>
          </a:custGeom>
          <a:blipFill>
            <a:blip r:embed="rId7"/>
            <a:stretch>
              <a:fillRect/>
            </a:stretch>
          </a:blipFill>
        </p:spPr>
      </p:sp>
      <p:sp>
        <p:nvSpPr>
          <p:cNvPr id="16" name="Freeform 16"/>
          <p:cNvSpPr/>
          <p:nvPr/>
        </p:nvSpPr>
        <p:spPr>
          <a:xfrm>
            <a:off x="16267024" y="9401175"/>
            <a:ext cx="1267111" cy="19050"/>
          </a:xfrm>
          <a:custGeom>
            <a:avLst/>
            <a:gdLst/>
            <a:ahLst/>
            <a:cxnLst/>
            <a:rect l="l" t="t" r="r" b="b"/>
            <a:pathLst>
              <a:path w="1267111" h="19050">
                <a:moveTo>
                  <a:pt x="0" y="0"/>
                </a:moveTo>
                <a:lnTo>
                  <a:pt x="1267111" y="0"/>
                </a:lnTo>
                <a:lnTo>
                  <a:pt x="1267111" y="19050"/>
                </a:lnTo>
                <a:lnTo>
                  <a:pt x="0" y="19050"/>
                </a:lnTo>
                <a:lnTo>
                  <a:pt x="0" y="0"/>
                </a:lnTo>
                <a:close/>
              </a:path>
            </a:pathLst>
          </a:custGeom>
          <a:blipFill>
            <a:blip r:embed="rId8"/>
            <a:stretch>
              <a:fillRect/>
            </a:stretch>
          </a:blipFill>
        </p:spPr>
      </p:sp>
      <p:sp>
        <p:nvSpPr>
          <p:cNvPr id="17" name="TextBox 17"/>
          <p:cNvSpPr txBox="1"/>
          <p:nvPr/>
        </p:nvSpPr>
        <p:spPr>
          <a:xfrm>
            <a:off x="16394489" y="8423392"/>
            <a:ext cx="751293" cy="83490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04</a:t>
            </a:r>
            <a:endParaRPr lang="en-US" sz="3665">
              <a:solidFill>
                <a:srgbClr val="AEAEAF"/>
              </a:solidFill>
              <a:latin typeface="Arimo" panose="020B0604020202020204"/>
            </a:endParaRPr>
          </a:p>
        </p:txBody>
      </p:sp>
      <p:sp>
        <p:nvSpPr>
          <p:cNvPr id="19" name="Freeform 19"/>
          <p:cNvSpPr/>
          <p:nvPr/>
        </p:nvSpPr>
        <p:spPr>
          <a:xfrm>
            <a:off x="16700497" y="3572847"/>
            <a:ext cx="28575" cy="3141345"/>
          </a:xfrm>
          <a:custGeom>
            <a:avLst/>
            <a:gdLst/>
            <a:ahLst/>
            <a:cxnLst/>
            <a:rect l="l" t="t" r="r" b="b"/>
            <a:pathLst>
              <a:path w="28575" h="3141345">
                <a:moveTo>
                  <a:pt x="0" y="0"/>
                </a:moveTo>
                <a:lnTo>
                  <a:pt x="28575" y="0"/>
                </a:lnTo>
                <a:lnTo>
                  <a:pt x="28575" y="3141345"/>
                </a:lnTo>
                <a:lnTo>
                  <a:pt x="0" y="31413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TextBox 20"/>
          <p:cNvSpPr txBox="1"/>
          <p:nvPr/>
        </p:nvSpPr>
        <p:spPr>
          <a:xfrm>
            <a:off x="1626235" y="5371790"/>
            <a:ext cx="5794183" cy="430530"/>
          </a:xfrm>
          <a:prstGeom prst="rect">
            <a:avLst/>
          </a:prstGeom>
        </p:spPr>
        <p:txBody>
          <a:bodyPr lIns="0" tIns="0" rIns="0" bIns="0" rtlCol="0" anchor="t">
            <a:spAutoFit/>
          </a:bodyPr>
          <a:p>
            <a:pPr>
              <a:lnSpc>
                <a:spcPts val="3360"/>
              </a:lnSpc>
            </a:pPr>
            <a:r>
              <a:rPr lang="en-US" sz="2800" spc="26">
                <a:solidFill>
                  <a:srgbClr val="4F81BD"/>
                </a:solidFill>
                <a:latin typeface="TT Rounds Condensed Bold" panose="02010600030101010101" charset="-122"/>
                <a:ea typeface="TT Rounds Condensed Bold" panose="02010600030101010101" charset="-122"/>
              </a:rPr>
              <a:t>表2 乘客的属性信息</a:t>
            </a:r>
            <a:endParaRPr lang="en-US" sz="2800" spc="26">
              <a:solidFill>
                <a:srgbClr val="4F81BD"/>
              </a:solidFill>
              <a:latin typeface="TT Rounds Condensed Bold" panose="02010600030101010101" charset="-122"/>
              <a:ea typeface="TT Rounds Condensed Bold" panose="02010600030101010101" charset="-122"/>
            </a:endParaRPr>
          </a:p>
        </p:txBody>
      </p:sp>
      <p:pic>
        <p:nvPicPr>
          <p:cNvPr id="27" name="图片 26"/>
          <p:cNvPicPr>
            <a:picLocks noChangeAspect="1"/>
          </p:cNvPicPr>
          <p:nvPr/>
        </p:nvPicPr>
        <p:blipFill>
          <a:blip r:embed="rId11"/>
          <a:stretch>
            <a:fillRect/>
          </a:stretch>
        </p:blipFill>
        <p:spPr>
          <a:xfrm>
            <a:off x="9220200" y="6057265"/>
            <a:ext cx="6108700" cy="4070985"/>
          </a:xfrm>
          <a:prstGeom prst="rect">
            <a:avLst/>
          </a:prstGeom>
        </p:spPr>
      </p:pic>
      <p:graphicFrame>
        <p:nvGraphicFramePr>
          <p:cNvPr id="28" name="表格 27"/>
          <p:cNvGraphicFramePr/>
          <p:nvPr>
            <p:custDataLst>
              <p:tags r:id="rId12"/>
            </p:custDataLst>
          </p:nvPr>
        </p:nvGraphicFramePr>
        <p:xfrm>
          <a:off x="8229600" y="419100"/>
          <a:ext cx="8721090" cy="4972685"/>
        </p:xfrm>
        <a:graphic>
          <a:graphicData uri="http://schemas.openxmlformats.org/drawingml/2006/table">
            <a:tbl>
              <a:tblPr/>
              <a:tblGrid>
                <a:gridCol w="1245870"/>
                <a:gridCol w="1245870"/>
                <a:gridCol w="1245870"/>
                <a:gridCol w="1245870"/>
                <a:gridCol w="1245870"/>
                <a:gridCol w="1245870"/>
                <a:gridCol w="1245870"/>
              </a:tblGrid>
              <a:tr h="1064895">
                <a:tc>
                  <a:txBody>
                    <a:bodyPr/>
                    <a:p>
                      <a:pPr indent="0" algn="ctr">
                        <a:buNone/>
                      </a:pPr>
                      <a:r>
                        <a:rPr lang="en-US" sz="2000" b="1">
                          <a:solidFill>
                            <a:srgbClr val="000000"/>
                          </a:solidFill>
                          <a:latin typeface="宋体" panose="02010600030101010101" pitchFamily="2" charset="-122"/>
                        </a:rPr>
                        <a:t>serviceScore</a:t>
                      </a:r>
                      <a:endParaRPr lang="en-US" altLang="en-US" sz="20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000" b="1">
                          <a:solidFill>
                            <a:srgbClr val="000000"/>
                          </a:solidFill>
                          <a:latin typeface="宋体" panose="02010600030101010101" pitchFamily="2" charset="-122"/>
                        </a:rPr>
                        <a:t>gender</a:t>
                      </a:r>
                      <a:endParaRPr lang="en-US" altLang="en-US" sz="20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000" b="1">
                          <a:solidFill>
                            <a:srgbClr val="000000"/>
                          </a:solidFill>
                          <a:latin typeface="宋体" panose="02010600030101010101" pitchFamily="2" charset="-122"/>
                        </a:rPr>
                        <a:t>isSmoke</a:t>
                      </a:r>
                      <a:endParaRPr lang="en-US" altLang="en-US" sz="20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000" b="1">
                          <a:solidFill>
                            <a:srgbClr val="000000"/>
                          </a:solidFill>
                          <a:latin typeface="宋体" panose="02010600030101010101" pitchFamily="2" charset="-122"/>
                        </a:rPr>
                        <a:t>carEnvironment</a:t>
                      </a:r>
                      <a:endParaRPr lang="en-US" altLang="en-US" sz="20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000" b="1">
                          <a:solidFill>
                            <a:srgbClr val="000000"/>
                          </a:solidFill>
                          <a:latin typeface="宋体" panose="02010600030101010101" pitchFamily="2" charset="-122"/>
                        </a:rPr>
                        <a:t>complainTimes</a:t>
                      </a:r>
                      <a:endParaRPr lang="en-US" altLang="en-US" sz="20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000" b="1">
                          <a:solidFill>
                            <a:srgbClr val="000000"/>
                          </a:solidFill>
                          <a:latin typeface="宋体" panose="02010600030101010101" pitchFamily="2" charset="-122"/>
                        </a:rPr>
                        <a:t>driveYears</a:t>
                      </a:r>
                      <a:endParaRPr lang="en-US" altLang="en-US" sz="20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000" b="1">
                          <a:solidFill>
                            <a:srgbClr val="000000"/>
                          </a:solidFill>
                          <a:latin typeface="宋体" panose="02010600030101010101" pitchFamily="2" charset="-122"/>
                        </a:rPr>
                        <a:t>predictWaitTime</a:t>
                      </a:r>
                      <a:endParaRPr lang="en-US" altLang="en-US" sz="20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390525">
                <a:tc>
                  <a:txBody>
                    <a:bodyPr/>
                    <a:p>
                      <a:pPr indent="0" algn="ctr">
                        <a:buNone/>
                      </a:pPr>
                      <a:r>
                        <a:rPr lang="en-US" sz="2000" b="0">
                          <a:solidFill>
                            <a:srgbClr val="000000"/>
                          </a:solidFill>
                          <a:latin typeface="宋体" panose="02010600030101010101" pitchFamily="2" charset="-122"/>
                        </a:rPr>
                        <a:t>82</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3</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8</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8</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7</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r>
              <a:tr h="391160">
                <a:tc>
                  <a:txBody>
                    <a:bodyPr/>
                    <a:p>
                      <a:pPr indent="0" algn="ctr">
                        <a:buNone/>
                      </a:pPr>
                      <a:r>
                        <a:rPr lang="en-US" sz="2000" b="0">
                          <a:solidFill>
                            <a:srgbClr val="000000"/>
                          </a:solidFill>
                          <a:latin typeface="宋体" panose="02010600030101010101" pitchFamily="2" charset="-122"/>
                        </a:rPr>
                        <a:t>73</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2</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9</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390525">
                <a:tc>
                  <a:txBody>
                    <a:bodyPr/>
                    <a:p>
                      <a:pPr indent="0" algn="ctr">
                        <a:buNone/>
                      </a:pPr>
                      <a:r>
                        <a:rPr lang="en-US" sz="2000" b="0">
                          <a:solidFill>
                            <a:srgbClr val="000000"/>
                          </a:solidFill>
                          <a:latin typeface="宋体" panose="02010600030101010101" pitchFamily="2" charset="-122"/>
                        </a:rPr>
                        <a:t>70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2</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9</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390525">
                <a:tc>
                  <a:txBody>
                    <a:bodyPr/>
                    <a:p>
                      <a:pPr indent="0" algn="ctr">
                        <a:buNone/>
                      </a:pPr>
                      <a:r>
                        <a:rPr lang="en-US" sz="2000" b="0">
                          <a:solidFill>
                            <a:srgbClr val="000000"/>
                          </a:solidFill>
                          <a:latin typeface="宋体" panose="02010600030101010101" pitchFamily="2" charset="-122"/>
                        </a:rPr>
                        <a:t>88</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4</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7</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12</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6</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391160">
                <a:tc>
                  <a:txBody>
                    <a:bodyPr/>
                    <a:p>
                      <a:pPr indent="0" algn="ctr">
                        <a:buNone/>
                      </a:pPr>
                      <a:r>
                        <a:rPr lang="en-US" sz="2000" b="0">
                          <a:solidFill>
                            <a:srgbClr val="000000"/>
                          </a:solidFill>
                          <a:latin typeface="宋体" panose="02010600030101010101" pitchFamily="2" charset="-122"/>
                        </a:rPr>
                        <a:t>77</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2</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9</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4</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8</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390525">
                <a:tc>
                  <a:txBody>
                    <a:bodyPr/>
                    <a:p>
                      <a:pPr indent="0" algn="ctr">
                        <a:buNone/>
                      </a:pPr>
                      <a:r>
                        <a:rPr lang="en-US" sz="2000" b="0">
                          <a:solidFill>
                            <a:srgbClr val="000000"/>
                          </a:solidFill>
                          <a:latin typeface="宋体" panose="02010600030101010101" pitchFamily="2" charset="-122"/>
                        </a:rPr>
                        <a:t>88</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4</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7</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12</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6</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391160">
                <a:tc>
                  <a:txBody>
                    <a:bodyPr/>
                    <a:p>
                      <a:pPr indent="0" algn="ctr">
                        <a:buNone/>
                      </a:pPr>
                      <a:r>
                        <a:rPr lang="en-US" sz="2000" b="0">
                          <a:solidFill>
                            <a:srgbClr val="000000"/>
                          </a:solidFill>
                          <a:latin typeface="宋体" panose="02010600030101010101" pitchFamily="2" charset="-122"/>
                        </a:rPr>
                        <a:t>75</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2</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9</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4</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8</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390525">
                <a:tc>
                  <a:txBody>
                    <a:bodyPr/>
                    <a:p>
                      <a:pPr indent="0" algn="ctr">
                        <a:buNone/>
                      </a:pPr>
                      <a:r>
                        <a:rPr lang="en-US" sz="2000" b="0">
                          <a:solidFill>
                            <a:srgbClr val="000000"/>
                          </a:solidFill>
                          <a:latin typeface="宋体" panose="02010600030101010101" pitchFamily="2" charset="-122"/>
                        </a:rPr>
                        <a:t>71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2</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9</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391160">
                <a:tc>
                  <a:txBody>
                    <a:bodyPr/>
                    <a:p>
                      <a:pPr indent="0" algn="ctr">
                        <a:buNone/>
                      </a:pPr>
                      <a:r>
                        <a:rPr lang="en-US" sz="2000" b="0">
                          <a:solidFill>
                            <a:srgbClr val="000000"/>
                          </a:solidFill>
                          <a:latin typeface="宋体" panose="02010600030101010101" pitchFamily="2" charset="-122"/>
                        </a:rPr>
                        <a:t>70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2</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9</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390525">
                <a:tc>
                  <a:txBody>
                    <a:bodyPr/>
                    <a:p>
                      <a:pPr indent="0" algn="ctr">
                        <a:buNone/>
                      </a:pPr>
                      <a:r>
                        <a:rPr lang="en-US" sz="2000" b="0">
                          <a:solidFill>
                            <a:srgbClr val="000000"/>
                          </a:solidFill>
                          <a:latin typeface="宋体" panose="02010600030101010101" pitchFamily="2" charset="-122"/>
                        </a:rPr>
                        <a:t>70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10</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2</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9</a:t>
                      </a:r>
                      <a:endParaRPr lang="en-US" altLang="en-US" sz="20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bl>
          </a:graphicData>
        </a:graphic>
      </p:graphicFrame>
      <p:sp>
        <p:nvSpPr>
          <p:cNvPr id="29" name="文本框 28"/>
          <p:cNvSpPr txBox="1"/>
          <p:nvPr/>
        </p:nvSpPr>
        <p:spPr>
          <a:xfrm>
            <a:off x="1193165" y="800100"/>
            <a:ext cx="6096000" cy="3599815"/>
          </a:xfrm>
          <a:prstGeom prst="rect">
            <a:avLst/>
          </a:prstGeom>
          <a:noFill/>
        </p:spPr>
        <p:txBody>
          <a:bodyPr wrap="square" rtlCol="0">
            <a:spAutoFit/>
          </a:bodyPr>
          <a:p>
            <a:pPr>
              <a:lnSpc>
                <a:spcPts val="3360"/>
              </a:lnSpc>
              <a:buClrTx/>
              <a:buSzTx/>
              <a:buFontTx/>
            </a:pPr>
            <a:r>
              <a:rPr lang="en-US" sz="2000" spc="26">
                <a:solidFill>
                  <a:srgbClr val="4F81BD"/>
                </a:solidFill>
                <a:latin typeface="TT Rounds Condensed Bold" panose="02010600030101010101" charset="-122"/>
                <a:ea typeface="TT Rounds Condensed Bold" panose="02010600030101010101" charset="-122"/>
              </a:rPr>
              <a:t>然后根据这两张表的相关字段 用以下函数获取</a:t>
            </a:r>
            <a:endParaRPr lang="en-US" sz="2000" spc="26">
              <a:solidFill>
                <a:srgbClr val="4F81BD"/>
              </a:solidFill>
              <a:latin typeface="TT Rounds Condensed Bold" panose="02010600030101010101" charset="-122"/>
              <a:ea typeface="TT Rounds Condensed Bold" panose="02010600030101010101" charset="-122"/>
            </a:endParaRPr>
          </a:p>
          <a:p>
            <a:r>
              <a:rPr lang="zh-CN" altLang="en-US"/>
              <a:t>    def setPassenger(self,length,priceCancelHead,priceWait):</a:t>
            </a:r>
            <a:endParaRPr lang="zh-CN" altLang="en-US"/>
          </a:p>
          <a:p>
            <a:r>
              <a:rPr lang="zh-CN" altLang="en-US"/>
              <a:t>        self.length = length</a:t>
            </a:r>
            <a:endParaRPr lang="zh-CN" altLang="en-US"/>
          </a:p>
          <a:p>
            <a:r>
              <a:rPr lang="zh-CN" altLang="en-US"/>
              <a:t>        self.priceCancelHead = priceCancelHead</a:t>
            </a:r>
            <a:endParaRPr lang="zh-CN" altLang="en-US"/>
          </a:p>
          <a:p>
            <a:r>
              <a:rPr lang="zh-CN" altLang="en-US"/>
              <a:t>        self.priceWait = priceWait</a:t>
            </a:r>
            <a:endParaRPr lang="zh-CN" altLang="en-US"/>
          </a:p>
          <a:p>
            <a:endParaRPr lang="zh-CN" altLang="en-US"/>
          </a:p>
          <a:p>
            <a:r>
              <a:rPr lang="zh-CN" altLang="en-US"/>
              <a:t>    #从driverSimulate表中获取参数</a:t>
            </a:r>
            <a:endParaRPr lang="zh-CN" altLang="en-US"/>
          </a:p>
          <a:p>
            <a:r>
              <a:rPr lang="zh-CN" altLang="en-US"/>
              <a:t>    def setDriver(self,time1Ecar):</a:t>
            </a:r>
            <a:endParaRPr lang="zh-CN" altLang="en-US"/>
          </a:p>
          <a:p>
            <a:r>
              <a:rPr lang="zh-CN" altLang="en-US"/>
              <a:t>        self.time1Ecar = time1Ecar</a:t>
            </a:r>
            <a:endParaRPr lang="zh-CN" altLang="en-US"/>
          </a:p>
          <a:p>
            <a:pPr>
              <a:lnSpc>
                <a:spcPts val="3360"/>
              </a:lnSpc>
              <a:buClrTx/>
              <a:buSzTx/>
              <a:buFontTx/>
            </a:pPr>
            <a:r>
              <a:rPr lang="en-US" sz="2000" spc="26">
                <a:solidFill>
                  <a:srgbClr val="4F81BD"/>
                </a:solidFill>
                <a:latin typeface="TT Rounds Condensed Bold" panose="02010600030101010101" charset="-122"/>
                <a:ea typeface="TT Rounds Condensed Bold" panose="02010600030101010101" charset="-122"/>
              </a:rPr>
              <a:t>随后通过类来进行方法调用 根据</a:t>
            </a:r>
            <a:r>
              <a:rPr lang="zh-CN" altLang="en-US" sz="2000" spc="26">
                <a:solidFill>
                  <a:srgbClr val="4F81BD"/>
                </a:solidFill>
                <a:latin typeface="TT Rounds Condensed Bold" panose="02010600030101010101" charset="-122"/>
                <a:ea typeface="宋体" panose="02010600030101010101" pitchFamily="2" charset="-122"/>
              </a:rPr>
              <a:t>右下角的</a:t>
            </a:r>
            <a:r>
              <a:rPr lang="en-US" sz="2000" spc="26">
                <a:solidFill>
                  <a:srgbClr val="4F81BD"/>
                </a:solidFill>
                <a:latin typeface="TT Rounds Condensed Bold" panose="02010600030101010101" charset="-122"/>
                <a:ea typeface="TT Rounds Condensed Bold" panose="02010600030101010101" charset="-122"/>
              </a:rPr>
              <a:t>概率公式</a:t>
            </a:r>
            <a:r>
              <a:rPr lang="zh-CN" altLang="en-US" sz="2000" spc="26">
                <a:solidFill>
                  <a:srgbClr val="4F81BD"/>
                </a:solidFill>
                <a:latin typeface="TT Rounds Condensed Bold" panose="02010600030101010101" charset="-122"/>
                <a:ea typeface="宋体" panose="02010600030101010101" pitchFamily="2" charset="-122"/>
              </a:rPr>
              <a:t>计算</a:t>
            </a:r>
            <a:r>
              <a:rPr lang="en-US" sz="2000" spc="26">
                <a:solidFill>
                  <a:srgbClr val="4F81BD"/>
                </a:solidFill>
                <a:latin typeface="TT Rounds Condensed Bold" panose="02010600030101010101" charset="-122"/>
                <a:ea typeface="TT Rounds Condensed Bold" panose="02010600030101010101" charset="-122"/>
              </a:rPr>
              <a:t>乘客对司机取消概率的表格</a:t>
            </a:r>
            <a:endParaRPr lang="en-US" sz="2000" spc="26">
              <a:solidFill>
                <a:srgbClr val="4F81BD"/>
              </a:solidFill>
              <a:latin typeface="TT Rounds Condensed Bold" panose="02010600030101010101" charset="-122"/>
              <a:ea typeface="TT Rounds Condensed Bold" panose="02010600030101010101" charset="-122"/>
            </a:endParaRPr>
          </a:p>
        </p:txBody>
      </p:sp>
      <p:sp>
        <p:nvSpPr>
          <p:cNvPr id="31" name="TextBox 20"/>
          <p:cNvSpPr txBox="1"/>
          <p:nvPr/>
        </p:nvSpPr>
        <p:spPr>
          <a:xfrm>
            <a:off x="9144000" y="5600390"/>
            <a:ext cx="5794183" cy="430530"/>
          </a:xfrm>
          <a:prstGeom prst="rect">
            <a:avLst/>
          </a:prstGeom>
        </p:spPr>
        <p:txBody>
          <a:bodyPr lIns="0" tIns="0" rIns="0" bIns="0" rtlCol="0" anchor="t">
            <a:spAutoFit/>
          </a:bodyPr>
          <a:p>
            <a:pPr>
              <a:lnSpc>
                <a:spcPts val="3360"/>
              </a:lnSpc>
            </a:pPr>
            <a:r>
              <a:rPr lang="zh-CN" altLang="en-US" sz="2800" spc="26">
                <a:solidFill>
                  <a:srgbClr val="4F81BD"/>
                </a:solidFill>
                <a:latin typeface="TT Rounds Condensed Bold" panose="02010600030101010101" charset="-122"/>
                <a:ea typeface="宋体" panose="02010600030101010101" pitchFamily="2" charset="-122"/>
              </a:rPr>
              <a:t>乘客取消网约车概率公式</a:t>
            </a:r>
            <a:endParaRPr lang="zh-CN" altLang="en-US" sz="2800" spc="26">
              <a:solidFill>
                <a:srgbClr val="4F81BD"/>
              </a:solidFill>
              <a:latin typeface="TT Rounds Condensed Bold" panose="02010600030101010101" charset="-122"/>
              <a:ea typeface="宋体" panose="02010600030101010101" pitchFamily="2" charset="-122"/>
            </a:endParaRPr>
          </a:p>
        </p:txBody>
      </p:sp>
      <p:graphicFrame>
        <p:nvGraphicFramePr>
          <p:cNvPr id="32" name="表格 31"/>
          <p:cNvGraphicFramePr/>
          <p:nvPr>
            <p:custDataLst>
              <p:tags r:id="rId13"/>
            </p:custDataLst>
          </p:nvPr>
        </p:nvGraphicFramePr>
        <p:xfrm>
          <a:off x="1447800" y="6134100"/>
          <a:ext cx="4834255" cy="3660140"/>
        </p:xfrm>
        <a:graphic>
          <a:graphicData uri="http://schemas.openxmlformats.org/drawingml/2006/table">
            <a:tbl>
              <a:tblPr/>
              <a:tblGrid>
                <a:gridCol w="1192530"/>
                <a:gridCol w="2268220"/>
                <a:gridCol w="1373505"/>
              </a:tblGrid>
              <a:tr h="332740">
                <a:tc>
                  <a:txBody>
                    <a:bodyPr/>
                    <a:p>
                      <a:pPr indent="0" algn="ctr">
                        <a:buNone/>
                      </a:pPr>
                      <a:r>
                        <a:rPr lang="en-US" sz="1800" b="0">
                          <a:solidFill>
                            <a:srgbClr val="000000"/>
                          </a:solidFill>
                          <a:latin typeface="宋体" panose="02010600030101010101" pitchFamily="2" charset="-122"/>
                        </a:rPr>
                        <a:t>length</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priceCancelHead</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priceWait</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32740">
                <a:tc>
                  <a:txBody>
                    <a:bodyPr/>
                    <a:p>
                      <a:pPr indent="0" algn="ctr">
                        <a:buNone/>
                      </a:pPr>
                      <a:r>
                        <a:rPr lang="en-US" sz="1800" b="0">
                          <a:solidFill>
                            <a:srgbClr val="000000"/>
                          </a:solidFill>
                          <a:latin typeface="宋体" panose="02010600030101010101" pitchFamily="2" charset="-122"/>
                        </a:rPr>
                        <a:t>20.00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1.10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0.80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32740">
                <a:tc>
                  <a:txBody>
                    <a:bodyPr/>
                    <a:p>
                      <a:pPr indent="0" algn="ctr">
                        <a:buNone/>
                      </a:pPr>
                      <a:r>
                        <a:rPr lang="en-US" sz="1800" b="0">
                          <a:solidFill>
                            <a:srgbClr val="000000"/>
                          </a:solidFill>
                          <a:latin typeface="宋体" panose="02010600030101010101" pitchFamily="2" charset="-122"/>
                        </a:rPr>
                        <a:t>10.00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2.40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0.80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32740">
                <a:tc>
                  <a:txBody>
                    <a:bodyPr/>
                    <a:p>
                      <a:pPr indent="0" algn="ctr">
                        <a:buNone/>
                      </a:pPr>
                      <a:r>
                        <a:rPr lang="en-US" sz="1800" b="0">
                          <a:solidFill>
                            <a:srgbClr val="000000"/>
                          </a:solidFill>
                          <a:latin typeface="宋体" panose="02010600030101010101" pitchFamily="2" charset="-122"/>
                        </a:rPr>
                        <a:t>9.00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0.20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0.80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32740">
                <a:tc>
                  <a:txBody>
                    <a:bodyPr/>
                    <a:p>
                      <a:pPr indent="0" algn="ctr">
                        <a:buNone/>
                      </a:pPr>
                      <a:r>
                        <a:rPr lang="en-US" sz="1800" b="0">
                          <a:solidFill>
                            <a:srgbClr val="000000"/>
                          </a:solidFill>
                          <a:latin typeface="宋体" panose="02010600030101010101" pitchFamily="2" charset="-122"/>
                        </a:rPr>
                        <a:t>10.00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0.50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0.90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32740">
                <a:tc>
                  <a:txBody>
                    <a:bodyPr/>
                    <a:p>
                      <a:pPr indent="0" algn="ctr">
                        <a:buNone/>
                      </a:pPr>
                      <a:r>
                        <a:rPr lang="en-US" sz="1800" b="0">
                          <a:solidFill>
                            <a:srgbClr val="000000"/>
                          </a:solidFill>
                          <a:latin typeface="宋体" panose="02010600030101010101" pitchFamily="2" charset="-122"/>
                        </a:rPr>
                        <a:t>14.00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2.20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0.80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32740">
                <a:tc>
                  <a:txBody>
                    <a:bodyPr/>
                    <a:p>
                      <a:pPr indent="0" algn="ctr">
                        <a:buNone/>
                      </a:pPr>
                      <a:r>
                        <a:rPr lang="en-US" sz="1800" b="0">
                          <a:solidFill>
                            <a:srgbClr val="000000"/>
                          </a:solidFill>
                          <a:latin typeface="宋体" panose="02010600030101010101" pitchFamily="2" charset="-122"/>
                        </a:rPr>
                        <a:t>15.00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0.50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1.60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32740">
                <a:tc>
                  <a:txBody>
                    <a:bodyPr/>
                    <a:p>
                      <a:pPr indent="0" algn="ctr">
                        <a:buNone/>
                      </a:pPr>
                      <a:r>
                        <a:rPr lang="en-US" sz="1800" b="0">
                          <a:solidFill>
                            <a:srgbClr val="000000"/>
                          </a:solidFill>
                          <a:latin typeface="宋体" panose="02010600030101010101" pitchFamily="2" charset="-122"/>
                        </a:rPr>
                        <a:t>6.00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2.10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1.90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32740">
                <a:tc>
                  <a:txBody>
                    <a:bodyPr/>
                    <a:p>
                      <a:pPr indent="0" algn="ctr">
                        <a:buNone/>
                      </a:pPr>
                      <a:r>
                        <a:rPr lang="en-US" sz="1800" b="0">
                          <a:solidFill>
                            <a:srgbClr val="000000"/>
                          </a:solidFill>
                          <a:latin typeface="宋体" panose="02010600030101010101" pitchFamily="2" charset="-122"/>
                        </a:rPr>
                        <a:t>6.00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1.00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2.00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32740">
                <a:tc>
                  <a:txBody>
                    <a:bodyPr/>
                    <a:p>
                      <a:pPr indent="0" algn="ctr">
                        <a:buNone/>
                      </a:pPr>
                      <a:r>
                        <a:rPr lang="en-US" sz="1800" b="0">
                          <a:solidFill>
                            <a:srgbClr val="000000"/>
                          </a:solidFill>
                          <a:latin typeface="宋体" panose="02010600030101010101" pitchFamily="2" charset="-122"/>
                        </a:rPr>
                        <a:t>8.00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0.20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1.70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32740">
                <a:tc>
                  <a:txBody>
                    <a:bodyPr/>
                    <a:p>
                      <a:pPr indent="0" algn="ctr">
                        <a:buNone/>
                      </a:pPr>
                      <a:r>
                        <a:rPr lang="en-US" sz="1800" b="0">
                          <a:solidFill>
                            <a:srgbClr val="000000"/>
                          </a:solidFill>
                          <a:latin typeface="宋体" panose="02010600030101010101" pitchFamily="2" charset="-122"/>
                        </a:rPr>
                        <a:t>15.00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3.00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800" b="0">
                          <a:solidFill>
                            <a:srgbClr val="000000"/>
                          </a:solidFill>
                          <a:latin typeface="宋体" panose="02010600030101010101" pitchFamily="2" charset="-122"/>
                        </a:rPr>
                        <a:t>1.00 </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02"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312332" y="7347662"/>
            <a:ext cx="4992529" cy="4986242"/>
            <a:chOff x="0" y="0"/>
            <a:chExt cx="6656705" cy="6648323"/>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3" b="-63"/>
              </a:stretch>
            </a:blipFill>
          </p:spPr>
        </p:sp>
      </p:grpSp>
      <p:grpSp>
        <p:nvGrpSpPr>
          <p:cNvPr id="6" name="Group 6"/>
          <p:cNvGrpSpPr/>
          <p:nvPr/>
        </p:nvGrpSpPr>
        <p:grpSpPr>
          <a:xfrm rot="-4635726">
            <a:off x="15304830" y="2231780"/>
            <a:ext cx="6860953" cy="4399598"/>
            <a:chOff x="0" y="0"/>
            <a:chExt cx="9147937" cy="5866130"/>
          </a:xfrm>
        </p:grpSpPr>
        <p:sp>
          <p:nvSpPr>
            <p:cNvPr id="7" name="Freeform 7"/>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3"/>
              <a:stretch>
                <a:fillRect/>
              </a:stretch>
            </a:blipFill>
          </p:spPr>
        </p:sp>
      </p:grpSp>
      <p:grpSp>
        <p:nvGrpSpPr>
          <p:cNvPr id="8" name="Group 8"/>
          <p:cNvGrpSpPr/>
          <p:nvPr/>
        </p:nvGrpSpPr>
        <p:grpSpPr>
          <a:xfrm>
            <a:off x="-1133315" y="-1272534"/>
            <a:ext cx="3774281" cy="3745992"/>
            <a:chOff x="0" y="0"/>
            <a:chExt cx="5032375" cy="4994656"/>
          </a:xfrm>
        </p:grpSpPr>
        <p:sp>
          <p:nvSpPr>
            <p:cNvPr id="9" name="Freeform 9"/>
            <p:cNvSpPr/>
            <p:nvPr/>
          </p:nvSpPr>
          <p:spPr>
            <a:xfrm>
              <a:off x="0" y="0"/>
              <a:ext cx="5032375" cy="4994656"/>
            </a:xfrm>
            <a:custGeom>
              <a:avLst/>
              <a:gdLst/>
              <a:ahLst/>
              <a:cxnLst/>
              <a:rect l="l" t="t" r="r" b="b"/>
              <a:pathLst>
                <a:path w="5032375" h="4994656">
                  <a:moveTo>
                    <a:pt x="0" y="0"/>
                  </a:moveTo>
                  <a:lnTo>
                    <a:pt x="5032375" y="0"/>
                  </a:lnTo>
                  <a:lnTo>
                    <a:pt x="5032375" y="4994656"/>
                  </a:lnTo>
                  <a:lnTo>
                    <a:pt x="0" y="4994656"/>
                  </a:lnTo>
                  <a:lnTo>
                    <a:pt x="0" y="0"/>
                  </a:lnTo>
                  <a:close/>
                </a:path>
              </a:pathLst>
            </a:custGeom>
            <a:blipFill>
              <a:blip r:embed="rId4"/>
              <a:stretch>
                <a:fillRect l="-45" r="-45"/>
              </a:stretch>
            </a:blipFill>
          </p:spPr>
        </p:sp>
      </p:grpSp>
      <p:sp>
        <p:nvSpPr>
          <p:cNvPr id="10" name="TextBox 10"/>
          <p:cNvSpPr txBox="1"/>
          <p:nvPr/>
        </p:nvSpPr>
        <p:spPr>
          <a:xfrm>
            <a:off x="1183911" y="434068"/>
            <a:ext cx="5710671" cy="1149625"/>
          </a:xfrm>
          <a:prstGeom prst="rect">
            <a:avLst/>
          </a:prstGeom>
        </p:spPr>
        <p:txBody>
          <a:bodyPr lIns="0" tIns="0" rIns="0" bIns="0" rtlCol="0" anchor="t">
            <a:spAutoFit/>
          </a:bodyPr>
          <a:lstStyle/>
          <a:p>
            <a:pPr algn="l">
              <a:lnSpc>
                <a:spcPts val="8400"/>
              </a:lnSpc>
            </a:pPr>
            <a:r>
              <a:rPr lang="en-US" sz="6000">
                <a:solidFill>
                  <a:srgbClr val="3B64C9"/>
                </a:solidFill>
                <a:ea typeface="Arimo" panose="020B0604020202020204"/>
              </a:rPr>
              <a:t>计算</a:t>
            </a:r>
            <a:endParaRPr lang="en-US" sz="6000">
              <a:solidFill>
                <a:srgbClr val="3B64C9"/>
              </a:solidFill>
              <a:ea typeface="Arimo" panose="020B0604020202020204"/>
            </a:endParaRPr>
          </a:p>
        </p:txBody>
      </p:sp>
      <p:sp>
        <p:nvSpPr>
          <p:cNvPr id="11" name="Freeform 11"/>
          <p:cNvSpPr/>
          <p:nvPr/>
        </p:nvSpPr>
        <p:spPr>
          <a:xfrm>
            <a:off x="17310017" y="389876"/>
            <a:ext cx="19050" cy="3720560"/>
          </a:xfrm>
          <a:custGeom>
            <a:avLst/>
            <a:gdLst/>
            <a:ahLst/>
            <a:cxnLst/>
            <a:rect l="l" t="t" r="r" b="b"/>
            <a:pathLst>
              <a:path w="19050" h="3720560">
                <a:moveTo>
                  <a:pt x="0" y="0"/>
                </a:moveTo>
                <a:lnTo>
                  <a:pt x="19050" y="0"/>
                </a:lnTo>
                <a:lnTo>
                  <a:pt x="19050" y="3720560"/>
                </a:lnTo>
                <a:lnTo>
                  <a:pt x="0" y="3720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17076352" y="600453"/>
            <a:ext cx="486347" cy="486347"/>
            <a:chOff x="0" y="0"/>
            <a:chExt cx="648462" cy="648462"/>
          </a:xfrm>
        </p:grpSpPr>
        <p:sp>
          <p:nvSpPr>
            <p:cNvPr id="13" name="Freeform 1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7"/>
              <a:stretch>
                <a:fillRect/>
              </a:stretch>
            </a:blipFill>
          </p:spPr>
        </p:sp>
      </p:grpSp>
      <p:sp>
        <p:nvSpPr>
          <p:cNvPr id="14" name="Freeform 14"/>
          <p:cNvSpPr/>
          <p:nvPr/>
        </p:nvSpPr>
        <p:spPr>
          <a:xfrm>
            <a:off x="1174386" y="8983466"/>
            <a:ext cx="19050" cy="857345"/>
          </a:xfrm>
          <a:custGeom>
            <a:avLst/>
            <a:gdLst/>
            <a:ahLst/>
            <a:cxnLst/>
            <a:rect l="l" t="t" r="r" b="b"/>
            <a:pathLst>
              <a:path w="19050" h="857345">
                <a:moveTo>
                  <a:pt x="0" y="0"/>
                </a:moveTo>
                <a:lnTo>
                  <a:pt x="19050" y="0"/>
                </a:lnTo>
                <a:lnTo>
                  <a:pt x="19050" y="857345"/>
                </a:lnTo>
                <a:lnTo>
                  <a:pt x="0" y="857345"/>
                </a:lnTo>
                <a:lnTo>
                  <a:pt x="0" y="0"/>
                </a:lnTo>
                <a:close/>
              </a:path>
            </a:pathLst>
          </a:custGeom>
          <a:blipFill>
            <a:blip r:embed="rId8"/>
            <a:stretch>
              <a:fillRect/>
            </a:stretch>
          </a:blipFill>
        </p:spPr>
      </p:sp>
      <p:sp>
        <p:nvSpPr>
          <p:cNvPr id="15" name="Freeform 15"/>
          <p:cNvSpPr/>
          <p:nvPr/>
        </p:nvSpPr>
        <p:spPr>
          <a:xfrm>
            <a:off x="753826" y="9401175"/>
            <a:ext cx="2692622" cy="19050"/>
          </a:xfrm>
          <a:custGeom>
            <a:avLst/>
            <a:gdLst/>
            <a:ahLst/>
            <a:cxnLst/>
            <a:rect l="l" t="t" r="r" b="b"/>
            <a:pathLst>
              <a:path w="2692622" h="19050">
                <a:moveTo>
                  <a:pt x="0" y="0"/>
                </a:moveTo>
                <a:lnTo>
                  <a:pt x="2692622" y="0"/>
                </a:lnTo>
                <a:lnTo>
                  <a:pt x="2692622" y="19050"/>
                </a:lnTo>
                <a:lnTo>
                  <a:pt x="0" y="19050"/>
                </a:lnTo>
                <a:lnTo>
                  <a:pt x="0" y="0"/>
                </a:lnTo>
                <a:close/>
              </a:path>
            </a:pathLst>
          </a:custGeom>
          <a:blipFill>
            <a:blip r:embed="rId9"/>
            <a:stretch>
              <a:fillRect/>
            </a:stretch>
          </a:blipFill>
        </p:spPr>
      </p:sp>
      <p:sp>
        <p:nvSpPr>
          <p:cNvPr id="16" name="Freeform 16"/>
          <p:cNvSpPr/>
          <p:nvPr/>
        </p:nvSpPr>
        <p:spPr>
          <a:xfrm>
            <a:off x="17310017" y="7557655"/>
            <a:ext cx="19050" cy="2283142"/>
          </a:xfrm>
          <a:custGeom>
            <a:avLst/>
            <a:gdLst/>
            <a:ahLst/>
            <a:cxnLst/>
            <a:rect l="l" t="t" r="r" b="b"/>
            <a:pathLst>
              <a:path w="19050" h="2283142">
                <a:moveTo>
                  <a:pt x="0" y="0"/>
                </a:moveTo>
                <a:lnTo>
                  <a:pt x="19050" y="0"/>
                </a:lnTo>
                <a:lnTo>
                  <a:pt x="19050" y="2283142"/>
                </a:lnTo>
                <a:lnTo>
                  <a:pt x="0" y="2283142"/>
                </a:lnTo>
                <a:lnTo>
                  <a:pt x="0" y="0"/>
                </a:lnTo>
                <a:close/>
              </a:path>
            </a:pathLst>
          </a:custGeom>
          <a:blipFill>
            <a:blip r:embed="rId10"/>
            <a:stretch>
              <a:fillRect/>
            </a:stretch>
          </a:blipFill>
        </p:spPr>
      </p:sp>
      <p:sp>
        <p:nvSpPr>
          <p:cNvPr id="17" name="Freeform 17"/>
          <p:cNvSpPr/>
          <p:nvPr/>
        </p:nvSpPr>
        <p:spPr>
          <a:xfrm>
            <a:off x="16267024" y="9401175"/>
            <a:ext cx="1267111" cy="19050"/>
          </a:xfrm>
          <a:custGeom>
            <a:avLst/>
            <a:gdLst/>
            <a:ahLst/>
            <a:cxnLst/>
            <a:rect l="l" t="t" r="r" b="b"/>
            <a:pathLst>
              <a:path w="1267111" h="19050">
                <a:moveTo>
                  <a:pt x="0" y="0"/>
                </a:moveTo>
                <a:lnTo>
                  <a:pt x="1267111" y="0"/>
                </a:lnTo>
                <a:lnTo>
                  <a:pt x="1267111" y="19050"/>
                </a:lnTo>
                <a:lnTo>
                  <a:pt x="0" y="19050"/>
                </a:lnTo>
                <a:lnTo>
                  <a:pt x="0" y="0"/>
                </a:lnTo>
                <a:close/>
              </a:path>
            </a:pathLst>
          </a:custGeom>
          <a:blipFill>
            <a:blip r:embed="rId11"/>
            <a:stretch>
              <a:fillRect/>
            </a:stretch>
          </a:blipFill>
        </p:spPr>
      </p:sp>
      <p:sp>
        <p:nvSpPr>
          <p:cNvPr id="18" name="TextBox 18"/>
          <p:cNvSpPr txBox="1"/>
          <p:nvPr/>
        </p:nvSpPr>
        <p:spPr>
          <a:xfrm>
            <a:off x="16394489" y="8423392"/>
            <a:ext cx="751293" cy="83490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04</a:t>
            </a:r>
            <a:endParaRPr lang="en-US" sz="3665">
              <a:solidFill>
                <a:srgbClr val="AEAEAF"/>
              </a:solidFill>
              <a:latin typeface="Arimo" panose="020B0604020202020204"/>
            </a:endParaRPr>
          </a:p>
        </p:txBody>
      </p:sp>
      <p:grpSp>
        <p:nvGrpSpPr>
          <p:cNvPr id="19" name="Group 19"/>
          <p:cNvGrpSpPr/>
          <p:nvPr/>
        </p:nvGrpSpPr>
        <p:grpSpPr>
          <a:xfrm>
            <a:off x="533400" y="1567180"/>
            <a:ext cx="14437360" cy="1505585"/>
            <a:chOff x="0" y="0"/>
            <a:chExt cx="19221611" cy="2502336"/>
          </a:xfrm>
        </p:grpSpPr>
        <p:sp>
          <p:nvSpPr>
            <p:cNvPr id="20" name="Freeform 20"/>
            <p:cNvSpPr/>
            <p:nvPr/>
          </p:nvSpPr>
          <p:spPr>
            <a:xfrm>
              <a:off x="0" y="0"/>
              <a:ext cx="19221577" cy="2502281"/>
            </a:xfrm>
            <a:custGeom>
              <a:avLst/>
              <a:gdLst/>
              <a:ahLst/>
              <a:cxnLst/>
              <a:rect l="l" t="t" r="r" b="b"/>
              <a:pathLst>
                <a:path w="19221577" h="2502281">
                  <a:moveTo>
                    <a:pt x="0" y="0"/>
                  </a:moveTo>
                  <a:lnTo>
                    <a:pt x="19221577" y="0"/>
                  </a:lnTo>
                  <a:lnTo>
                    <a:pt x="19221577" y="2502281"/>
                  </a:lnTo>
                  <a:lnTo>
                    <a:pt x="0" y="2502281"/>
                  </a:lnTo>
                  <a:lnTo>
                    <a:pt x="0" y="0"/>
                  </a:lnTo>
                  <a:close/>
                </a:path>
              </a:pathLst>
            </a:custGeom>
            <a:blipFill>
              <a:blip r:embed="rId12"/>
              <a:stretch>
                <a:fillRect t="-11898" b="-11900"/>
              </a:stretch>
            </a:blipFill>
          </p:spPr>
        </p:sp>
        <p:sp>
          <p:nvSpPr>
            <p:cNvPr id="21" name="TextBox 21"/>
            <p:cNvSpPr txBox="1"/>
            <p:nvPr/>
          </p:nvSpPr>
          <p:spPr>
            <a:xfrm>
              <a:off x="0" y="-19050"/>
              <a:ext cx="19221611" cy="2521386"/>
            </a:xfrm>
            <a:prstGeom prst="rect">
              <a:avLst/>
            </a:prstGeom>
          </p:spPr>
          <p:txBody>
            <a:bodyPr lIns="50800" tIns="50800" rIns="50800" bIns="50800" rtlCol="0" anchor="t"/>
            <a:lstStyle/>
            <a:p>
              <a:pPr algn="l">
                <a:lnSpc>
                  <a:spcPts val="3360"/>
                </a:lnSpc>
              </a:pPr>
              <a:endParaRPr dirty="0"/>
            </a:p>
            <a:p>
              <a:pPr algn="l">
                <a:lnSpc>
                  <a:spcPts val="3360"/>
                </a:lnSpc>
              </a:pPr>
              <a:r>
                <a:rPr lang="en-US" sz="2800" dirty="0">
                  <a:solidFill>
                    <a:srgbClr val="000000"/>
                  </a:solidFill>
                  <a:latin typeface="Arimo" panose="020B0604020202020204"/>
                  <a:ea typeface="Arimo" panose="020B0604020202020204"/>
                </a:rPr>
                <a:t>前10位乘客    关于10位司机       的爽约概率如表3 </a:t>
              </a:r>
              <a:r>
                <a:rPr lang="en-US" sz="2800" dirty="0" err="1">
                  <a:solidFill>
                    <a:srgbClr val="000000"/>
                  </a:solidFill>
                  <a:latin typeface="Arimo" panose="020B0604020202020204"/>
                  <a:ea typeface="Arimo" panose="020B0604020202020204"/>
                </a:rPr>
                <a:t>所示</a:t>
              </a:r>
              <a:r>
                <a:rPr lang="en-US" sz="2800" dirty="0">
                  <a:solidFill>
                    <a:srgbClr val="000000"/>
                  </a:solidFill>
                  <a:latin typeface="Arimo" panose="020B0604020202020204"/>
                  <a:ea typeface="Arimo" panose="020B0604020202020204"/>
                </a:rPr>
                <a:t>。 </a:t>
              </a:r>
              <a:endParaRPr lang="en-US" sz="2800" dirty="0">
                <a:solidFill>
                  <a:srgbClr val="000000"/>
                </a:solidFill>
                <a:latin typeface="Arimo" panose="020B0604020202020204"/>
                <a:ea typeface="Arimo" panose="020B0604020202020204"/>
              </a:endParaRPr>
            </a:p>
            <a:p>
              <a:pPr algn="l">
                <a:lnSpc>
                  <a:spcPts val="3360"/>
                </a:lnSpc>
              </a:pPr>
              <a:r>
                <a:rPr lang="en-US" sz="2800" dirty="0">
                  <a:solidFill>
                    <a:srgbClr val="000000"/>
                  </a:solidFill>
                  <a:latin typeface="Arimo" panose="020B0604020202020204"/>
                </a:rPr>
                <a:t>   </a:t>
              </a:r>
              <a:endParaRPr lang="en-US" sz="2800" dirty="0">
                <a:solidFill>
                  <a:srgbClr val="000000"/>
                </a:solidFill>
                <a:latin typeface="Arimo" panose="020B0604020202020204"/>
              </a:endParaRPr>
            </a:p>
          </p:txBody>
        </p:sp>
      </p:grpSp>
      <p:sp>
        <p:nvSpPr>
          <p:cNvPr id="22" name="TextBox 22"/>
          <p:cNvSpPr txBox="1"/>
          <p:nvPr/>
        </p:nvSpPr>
        <p:spPr>
          <a:xfrm>
            <a:off x="2602990" y="5597729"/>
            <a:ext cx="4636010" cy="779485"/>
          </a:xfrm>
          <a:prstGeom prst="rect">
            <a:avLst/>
          </a:prstGeom>
        </p:spPr>
        <p:txBody>
          <a:bodyPr lIns="0" tIns="0" rIns="0" bIns="0" rtlCol="0" anchor="t">
            <a:spAutoFit/>
          </a:bodyPr>
          <a:lstStyle/>
          <a:p>
            <a:pPr algn="just">
              <a:lnSpc>
                <a:spcPts val="5040"/>
              </a:lnSpc>
            </a:pPr>
            <a:r>
              <a:rPr lang="en-US" sz="2400">
                <a:solidFill>
                  <a:srgbClr val="3B64C9"/>
                </a:solidFill>
                <a:latin typeface="Arimo" panose="020B0604020202020204"/>
                <a:ea typeface="Arimo" panose="020B0604020202020204"/>
              </a:rPr>
              <a:t>表5 乘客爽约概率</a:t>
            </a:r>
            <a:endParaRPr lang="en-US" sz="2400">
              <a:solidFill>
                <a:srgbClr val="3B64C9"/>
              </a:solidFill>
              <a:latin typeface="Arimo" panose="020B0604020202020204"/>
              <a:ea typeface="Arimo" panose="020B0604020202020204"/>
            </a:endParaRPr>
          </a:p>
        </p:txBody>
      </p:sp>
      <p:sp>
        <p:nvSpPr>
          <p:cNvPr id="23" name="Freeform 23"/>
          <p:cNvSpPr/>
          <p:nvPr/>
        </p:nvSpPr>
        <p:spPr>
          <a:xfrm>
            <a:off x="2362071" y="1972237"/>
            <a:ext cx="428685" cy="552527"/>
          </a:xfrm>
          <a:custGeom>
            <a:avLst/>
            <a:gdLst/>
            <a:ahLst/>
            <a:cxnLst/>
            <a:rect l="l" t="t" r="r" b="b"/>
            <a:pathLst>
              <a:path w="428685" h="552527">
                <a:moveTo>
                  <a:pt x="0" y="0"/>
                </a:moveTo>
                <a:lnTo>
                  <a:pt x="428685" y="0"/>
                </a:lnTo>
                <a:lnTo>
                  <a:pt x="428685" y="552527"/>
                </a:lnTo>
                <a:lnTo>
                  <a:pt x="0" y="552527"/>
                </a:lnTo>
                <a:lnTo>
                  <a:pt x="0" y="0"/>
                </a:lnTo>
                <a:close/>
              </a:path>
            </a:pathLst>
          </a:custGeom>
          <a:blipFill>
            <a:blip r:embed="rId13"/>
            <a:stretch>
              <a:fillRect/>
            </a:stretch>
          </a:blipFill>
        </p:spPr>
      </p:sp>
      <p:sp>
        <p:nvSpPr>
          <p:cNvPr id="24" name="Freeform 24"/>
          <p:cNvSpPr/>
          <p:nvPr/>
        </p:nvSpPr>
        <p:spPr>
          <a:xfrm>
            <a:off x="5105581" y="1986276"/>
            <a:ext cx="428685" cy="514422"/>
          </a:xfrm>
          <a:custGeom>
            <a:avLst/>
            <a:gdLst/>
            <a:ahLst/>
            <a:cxnLst/>
            <a:rect l="l" t="t" r="r" b="b"/>
            <a:pathLst>
              <a:path w="428685" h="514422">
                <a:moveTo>
                  <a:pt x="0" y="0"/>
                </a:moveTo>
                <a:lnTo>
                  <a:pt x="428685" y="0"/>
                </a:lnTo>
                <a:lnTo>
                  <a:pt x="428685" y="514422"/>
                </a:lnTo>
                <a:lnTo>
                  <a:pt x="0" y="514422"/>
                </a:lnTo>
                <a:lnTo>
                  <a:pt x="0" y="0"/>
                </a:lnTo>
                <a:close/>
              </a:path>
            </a:pathLst>
          </a:custGeom>
          <a:blipFill>
            <a:blip r:embed="rId14"/>
            <a:stretch>
              <a:fillRect/>
            </a:stretch>
          </a:blipFill>
        </p:spPr>
        <p:txBody>
          <a:bodyPr/>
          <a:lstStyle/>
          <a:p>
            <a:r>
              <a:rPr lang="en-US" altLang="zh-CN" dirty="0"/>
              <a:t> </a:t>
            </a:r>
            <a:endParaRPr lang="en-US" altLang="zh-CN" dirty="0"/>
          </a:p>
        </p:txBody>
      </p:sp>
      <p:sp>
        <p:nvSpPr>
          <p:cNvPr id="25" name="Freeform 25"/>
          <p:cNvSpPr/>
          <p:nvPr/>
        </p:nvSpPr>
        <p:spPr>
          <a:xfrm>
            <a:off x="577704" y="4114183"/>
            <a:ext cx="14327599" cy="4420217"/>
          </a:xfrm>
          <a:custGeom>
            <a:avLst/>
            <a:gdLst/>
            <a:ahLst/>
            <a:cxnLst/>
            <a:rect l="l" t="t" r="r" b="b"/>
            <a:pathLst>
              <a:path w="14327599" h="4420217">
                <a:moveTo>
                  <a:pt x="0" y="0"/>
                </a:moveTo>
                <a:lnTo>
                  <a:pt x="14327599" y="0"/>
                </a:lnTo>
                <a:lnTo>
                  <a:pt x="14327599" y="4420217"/>
                </a:lnTo>
                <a:lnTo>
                  <a:pt x="0" y="4420217"/>
                </a:lnTo>
                <a:lnTo>
                  <a:pt x="0" y="0"/>
                </a:lnTo>
                <a:close/>
              </a:path>
            </a:pathLst>
          </a:custGeom>
          <a:blipFill>
            <a:blip r:embed="rId15"/>
            <a:stretch>
              <a:fillRect/>
            </a:stretch>
          </a:blipFill>
        </p:spPr>
      </p:sp>
      <p:sp>
        <p:nvSpPr>
          <p:cNvPr id="26" name="TextBox 26"/>
          <p:cNvSpPr txBox="1"/>
          <p:nvPr/>
        </p:nvSpPr>
        <p:spPr>
          <a:xfrm>
            <a:off x="1543381" y="8822071"/>
            <a:ext cx="6794426" cy="430530"/>
          </a:xfrm>
          <a:prstGeom prst="rect">
            <a:avLst/>
          </a:prstGeom>
        </p:spPr>
        <p:txBody>
          <a:bodyPr lIns="0" tIns="0" rIns="0" bIns="0" rtlCol="0" anchor="t">
            <a:spAutoFit/>
          </a:bodyPr>
          <a:lstStyle/>
          <a:p>
            <a:pPr algn="l">
              <a:lnSpc>
                <a:spcPts val="3360"/>
              </a:lnSpc>
            </a:pPr>
            <a:r>
              <a:rPr lang="en-US" sz="2800" spc="26">
                <a:solidFill>
                  <a:srgbClr val="4F81BD"/>
                </a:solidFill>
                <a:latin typeface="TT Rounds Condensed Bold" panose="02010600030101010101" charset="-122"/>
                <a:ea typeface="TT Rounds Condensed Bold" panose="02010600030101010101" charset="-122"/>
              </a:rPr>
              <a:t>表3 乘客的爽约概率</a:t>
            </a:r>
            <a:endParaRPr lang="en-US" sz="2800" spc="26">
              <a:solidFill>
                <a:srgbClr val="4F81BD"/>
              </a:solidFill>
              <a:latin typeface="TT Rounds Condensed Bold" panose="02010600030101010101" charset="-122"/>
              <a:ea typeface="TT Rounds Condensed Bold" panose="02010600030101010101" charset="-122"/>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312332" y="7347662"/>
            <a:ext cx="4992529" cy="4986242"/>
            <a:chOff x="0" y="0"/>
            <a:chExt cx="6656705" cy="6648323"/>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3" b="-63"/>
              </a:stretch>
            </a:blipFill>
          </p:spPr>
        </p:sp>
      </p:grpSp>
      <p:grpSp>
        <p:nvGrpSpPr>
          <p:cNvPr id="6" name="Group 6"/>
          <p:cNvGrpSpPr/>
          <p:nvPr/>
        </p:nvGrpSpPr>
        <p:grpSpPr>
          <a:xfrm rot="-4635726">
            <a:off x="15304830" y="2231780"/>
            <a:ext cx="6860953" cy="4399598"/>
            <a:chOff x="0" y="0"/>
            <a:chExt cx="9147937" cy="5866130"/>
          </a:xfrm>
        </p:grpSpPr>
        <p:sp>
          <p:nvSpPr>
            <p:cNvPr id="7" name="Freeform 7"/>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3"/>
              <a:stretch>
                <a:fillRect/>
              </a:stretch>
            </a:blipFill>
          </p:spPr>
        </p:sp>
      </p:grpSp>
      <p:grpSp>
        <p:nvGrpSpPr>
          <p:cNvPr id="8" name="Group 8"/>
          <p:cNvGrpSpPr/>
          <p:nvPr/>
        </p:nvGrpSpPr>
        <p:grpSpPr>
          <a:xfrm>
            <a:off x="-1133315" y="-1272534"/>
            <a:ext cx="3774281" cy="3745992"/>
            <a:chOff x="0" y="0"/>
            <a:chExt cx="5032375" cy="4994656"/>
          </a:xfrm>
        </p:grpSpPr>
        <p:sp>
          <p:nvSpPr>
            <p:cNvPr id="9" name="Freeform 9"/>
            <p:cNvSpPr/>
            <p:nvPr/>
          </p:nvSpPr>
          <p:spPr>
            <a:xfrm>
              <a:off x="0" y="0"/>
              <a:ext cx="5032375" cy="4994656"/>
            </a:xfrm>
            <a:custGeom>
              <a:avLst/>
              <a:gdLst/>
              <a:ahLst/>
              <a:cxnLst/>
              <a:rect l="l" t="t" r="r" b="b"/>
              <a:pathLst>
                <a:path w="5032375" h="4994656">
                  <a:moveTo>
                    <a:pt x="0" y="0"/>
                  </a:moveTo>
                  <a:lnTo>
                    <a:pt x="5032375" y="0"/>
                  </a:lnTo>
                  <a:lnTo>
                    <a:pt x="5032375" y="4994656"/>
                  </a:lnTo>
                  <a:lnTo>
                    <a:pt x="0" y="4994656"/>
                  </a:lnTo>
                  <a:lnTo>
                    <a:pt x="0" y="0"/>
                  </a:lnTo>
                  <a:close/>
                </a:path>
              </a:pathLst>
            </a:custGeom>
            <a:blipFill>
              <a:blip r:embed="rId4"/>
              <a:stretch>
                <a:fillRect l="-45" r="-45"/>
              </a:stretch>
            </a:blipFill>
          </p:spPr>
        </p:sp>
      </p:grpSp>
      <p:sp>
        <p:nvSpPr>
          <p:cNvPr id="10" name="Freeform 10"/>
          <p:cNvSpPr/>
          <p:nvPr/>
        </p:nvSpPr>
        <p:spPr>
          <a:xfrm>
            <a:off x="17310017" y="389876"/>
            <a:ext cx="19050" cy="3720560"/>
          </a:xfrm>
          <a:custGeom>
            <a:avLst/>
            <a:gdLst/>
            <a:ahLst/>
            <a:cxnLst/>
            <a:rect l="l" t="t" r="r" b="b"/>
            <a:pathLst>
              <a:path w="19050" h="3720560">
                <a:moveTo>
                  <a:pt x="0" y="0"/>
                </a:moveTo>
                <a:lnTo>
                  <a:pt x="19050" y="0"/>
                </a:lnTo>
                <a:lnTo>
                  <a:pt x="19050" y="3720560"/>
                </a:lnTo>
                <a:lnTo>
                  <a:pt x="0" y="3720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7076352" y="600453"/>
            <a:ext cx="486347" cy="486347"/>
            <a:chOff x="0" y="0"/>
            <a:chExt cx="648462" cy="648462"/>
          </a:xfrm>
        </p:grpSpPr>
        <p:sp>
          <p:nvSpPr>
            <p:cNvPr id="12" name="Freeform 12"/>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7"/>
              <a:stretch>
                <a:fillRect/>
              </a:stretch>
            </a:blipFill>
          </p:spPr>
        </p:sp>
      </p:grpSp>
      <p:sp>
        <p:nvSpPr>
          <p:cNvPr id="13" name="Freeform 13"/>
          <p:cNvSpPr/>
          <p:nvPr/>
        </p:nvSpPr>
        <p:spPr>
          <a:xfrm>
            <a:off x="1174386" y="8983466"/>
            <a:ext cx="19050" cy="857345"/>
          </a:xfrm>
          <a:custGeom>
            <a:avLst/>
            <a:gdLst/>
            <a:ahLst/>
            <a:cxnLst/>
            <a:rect l="l" t="t" r="r" b="b"/>
            <a:pathLst>
              <a:path w="19050" h="857345">
                <a:moveTo>
                  <a:pt x="0" y="0"/>
                </a:moveTo>
                <a:lnTo>
                  <a:pt x="19050" y="0"/>
                </a:lnTo>
                <a:lnTo>
                  <a:pt x="19050" y="857345"/>
                </a:lnTo>
                <a:lnTo>
                  <a:pt x="0" y="857345"/>
                </a:lnTo>
                <a:lnTo>
                  <a:pt x="0" y="0"/>
                </a:lnTo>
                <a:close/>
              </a:path>
            </a:pathLst>
          </a:custGeom>
          <a:blipFill>
            <a:blip r:embed="rId8"/>
            <a:stretch>
              <a:fillRect/>
            </a:stretch>
          </a:blipFill>
        </p:spPr>
      </p:sp>
      <p:sp>
        <p:nvSpPr>
          <p:cNvPr id="14" name="Freeform 14"/>
          <p:cNvSpPr/>
          <p:nvPr/>
        </p:nvSpPr>
        <p:spPr>
          <a:xfrm>
            <a:off x="753826" y="9401175"/>
            <a:ext cx="2692622" cy="19050"/>
          </a:xfrm>
          <a:custGeom>
            <a:avLst/>
            <a:gdLst/>
            <a:ahLst/>
            <a:cxnLst/>
            <a:rect l="l" t="t" r="r" b="b"/>
            <a:pathLst>
              <a:path w="2692622" h="19050">
                <a:moveTo>
                  <a:pt x="0" y="0"/>
                </a:moveTo>
                <a:lnTo>
                  <a:pt x="2692622" y="0"/>
                </a:lnTo>
                <a:lnTo>
                  <a:pt x="2692622" y="19050"/>
                </a:lnTo>
                <a:lnTo>
                  <a:pt x="0" y="19050"/>
                </a:lnTo>
                <a:lnTo>
                  <a:pt x="0" y="0"/>
                </a:lnTo>
                <a:close/>
              </a:path>
            </a:pathLst>
          </a:custGeom>
          <a:blipFill>
            <a:blip r:embed="rId9"/>
            <a:stretch>
              <a:fillRect/>
            </a:stretch>
          </a:blipFill>
        </p:spPr>
      </p:sp>
      <p:sp>
        <p:nvSpPr>
          <p:cNvPr id="15" name="Freeform 15"/>
          <p:cNvSpPr/>
          <p:nvPr/>
        </p:nvSpPr>
        <p:spPr>
          <a:xfrm>
            <a:off x="17310017" y="7557655"/>
            <a:ext cx="19050" cy="2283142"/>
          </a:xfrm>
          <a:custGeom>
            <a:avLst/>
            <a:gdLst/>
            <a:ahLst/>
            <a:cxnLst/>
            <a:rect l="l" t="t" r="r" b="b"/>
            <a:pathLst>
              <a:path w="19050" h="2283142">
                <a:moveTo>
                  <a:pt x="0" y="0"/>
                </a:moveTo>
                <a:lnTo>
                  <a:pt x="19050" y="0"/>
                </a:lnTo>
                <a:lnTo>
                  <a:pt x="19050" y="2283142"/>
                </a:lnTo>
                <a:lnTo>
                  <a:pt x="0" y="2283142"/>
                </a:lnTo>
                <a:lnTo>
                  <a:pt x="0" y="0"/>
                </a:lnTo>
                <a:close/>
              </a:path>
            </a:pathLst>
          </a:custGeom>
          <a:blipFill>
            <a:blip r:embed="rId10"/>
            <a:stretch>
              <a:fillRect/>
            </a:stretch>
          </a:blipFill>
        </p:spPr>
      </p:sp>
      <p:sp>
        <p:nvSpPr>
          <p:cNvPr id="16" name="Freeform 16"/>
          <p:cNvSpPr/>
          <p:nvPr/>
        </p:nvSpPr>
        <p:spPr>
          <a:xfrm>
            <a:off x="16267024" y="9401175"/>
            <a:ext cx="1267111" cy="19050"/>
          </a:xfrm>
          <a:custGeom>
            <a:avLst/>
            <a:gdLst/>
            <a:ahLst/>
            <a:cxnLst/>
            <a:rect l="l" t="t" r="r" b="b"/>
            <a:pathLst>
              <a:path w="1267111" h="19050">
                <a:moveTo>
                  <a:pt x="0" y="0"/>
                </a:moveTo>
                <a:lnTo>
                  <a:pt x="1267111" y="0"/>
                </a:lnTo>
                <a:lnTo>
                  <a:pt x="1267111" y="19050"/>
                </a:lnTo>
                <a:lnTo>
                  <a:pt x="0" y="19050"/>
                </a:lnTo>
                <a:lnTo>
                  <a:pt x="0" y="0"/>
                </a:lnTo>
                <a:close/>
              </a:path>
            </a:pathLst>
          </a:custGeom>
          <a:blipFill>
            <a:blip r:embed="rId11"/>
            <a:stretch>
              <a:fillRect/>
            </a:stretch>
          </a:blipFill>
        </p:spPr>
      </p:sp>
      <p:sp>
        <p:nvSpPr>
          <p:cNvPr id="17" name="TextBox 17"/>
          <p:cNvSpPr txBox="1"/>
          <p:nvPr/>
        </p:nvSpPr>
        <p:spPr>
          <a:xfrm>
            <a:off x="16394489" y="8423392"/>
            <a:ext cx="751293" cy="83490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04</a:t>
            </a:r>
            <a:endParaRPr lang="en-US" sz="3665">
              <a:solidFill>
                <a:srgbClr val="AEAEAF"/>
              </a:solidFill>
              <a:latin typeface="Arimo" panose="020B0604020202020204"/>
            </a:endParaRPr>
          </a:p>
        </p:txBody>
      </p:sp>
      <p:sp>
        <p:nvSpPr>
          <p:cNvPr id="18" name="Freeform 18"/>
          <p:cNvSpPr/>
          <p:nvPr/>
        </p:nvSpPr>
        <p:spPr>
          <a:xfrm>
            <a:off x="1664538" y="2651124"/>
            <a:ext cx="28575" cy="3403568"/>
          </a:xfrm>
          <a:custGeom>
            <a:avLst/>
            <a:gdLst/>
            <a:ahLst/>
            <a:cxnLst/>
            <a:rect l="l" t="t" r="r" b="b"/>
            <a:pathLst>
              <a:path w="28575" h="3403568">
                <a:moveTo>
                  <a:pt x="0" y="0"/>
                </a:moveTo>
                <a:lnTo>
                  <a:pt x="28575" y="0"/>
                </a:lnTo>
                <a:lnTo>
                  <a:pt x="28575" y="3403568"/>
                </a:lnTo>
                <a:lnTo>
                  <a:pt x="0" y="34035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0" name="文本框 19"/>
          <p:cNvSpPr txBox="1"/>
          <p:nvPr/>
        </p:nvSpPr>
        <p:spPr>
          <a:xfrm>
            <a:off x="1066800" y="419100"/>
            <a:ext cx="9773920" cy="953135"/>
          </a:xfrm>
          <a:prstGeom prst="rect">
            <a:avLst/>
          </a:prstGeom>
          <a:noFill/>
        </p:spPr>
        <p:txBody>
          <a:bodyPr wrap="square" rtlCol="0">
            <a:spAutoFit/>
          </a:bodyPr>
          <a:p>
            <a:pPr algn="l">
              <a:lnSpc>
                <a:spcPts val="3360"/>
              </a:lnSpc>
              <a:buClrTx/>
              <a:buSzTx/>
              <a:buFontTx/>
            </a:pPr>
            <a:r>
              <a:rPr lang="en-US" sz="2800" spc="26">
                <a:solidFill>
                  <a:srgbClr val="4F81BD"/>
                </a:solidFill>
                <a:latin typeface="TT Rounds Condensed Bold" panose="02010600030101010101" charset="-122"/>
                <a:ea typeface="TT Rounds Condensed Bold" panose="02010600030101010101" charset="-122"/>
              </a:rPr>
              <a:t>然后 根据DEMATEL方法计算司机的七个不同属性的权重值 利用如下算法</a:t>
            </a:r>
            <a:endParaRPr lang="en-US" sz="2800" spc="26">
              <a:solidFill>
                <a:srgbClr val="4F81BD"/>
              </a:solidFill>
              <a:latin typeface="TT Rounds Condensed Bold" panose="02010600030101010101" charset="-122"/>
              <a:ea typeface="TT Rounds Condensed Bold" panose="02010600030101010101" charset="-122"/>
            </a:endParaRPr>
          </a:p>
        </p:txBody>
      </p:sp>
      <p:sp>
        <p:nvSpPr>
          <p:cNvPr id="21" name="文本框 20"/>
          <p:cNvSpPr txBox="1"/>
          <p:nvPr/>
        </p:nvSpPr>
        <p:spPr>
          <a:xfrm>
            <a:off x="2209800" y="1333500"/>
            <a:ext cx="11928475" cy="7985760"/>
          </a:xfrm>
          <a:prstGeom prst="rect">
            <a:avLst/>
          </a:prstGeom>
          <a:noFill/>
        </p:spPr>
        <p:txBody>
          <a:bodyPr wrap="square" rtlCol="0">
            <a:spAutoFit/>
          </a:bodyPr>
          <a:p>
            <a:pPr indent="0" fontAlgn="auto">
              <a:lnSpc>
                <a:spcPct val="150000"/>
              </a:lnSpc>
            </a:pPr>
            <a:r>
              <a:rPr lang="zh-CN" altLang="en-US"/>
              <a:t>relateMetrixAdd = "static/relateMatrix.xlsx"</a:t>
            </a:r>
            <a:endParaRPr lang="zh-CN" altLang="en-US"/>
          </a:p>
          <a:p>
            <a:pPr indent="0" fontAlgn="auto">
              <a:lnSpc>
                <a:spcPct val="150000"/>
              </a:lnSpc>
            </a:pPr>
            <a:r>
              <a:rPr lang="zh-CN" altLang="en-US"/>
              <a:t>df_relateMetrix = pd.read_excel(relateMetrixAdd)</a:t>
            </a:r>
            <a:r>
              <a:rPr lang="en-US" altLang="zh-CN"/>
              <a:t>  </a:t>
            </a:r>
            <a:r>
              <a:rPr lang="zh-CN" altLang="en-US">
                <a:sym typeface="+mn-ea"/>
              </a:rPr>
              <a:t># 读取Excel文件中的直接影响矩阵</a:t>
            </a:r>
            <a:endParaRPr lang="zh-CN" altLang="en-US"/>
          </a:p>
          <a:p>
            <a:pPr indent="0" fontAlgn="auto">
              <a:lnSpc>
                <a:spcPct val="150000"/>
              </a:lnSpc>
            </a:pPr>
            <a:r>
              <a:rPr lang="zh-CN" altLang="en-US"/>
              <a:t>M = df_relateMetrix.values</a:t>
            </a:r>
            <a:r>
              <a:rPr lang="en-US" altLang="zh-CN"/>
              <a:t>   </a:t>
            </a:r>
            <a:r>
              <a:rPr lang="zh-CN" altLang="en-US">
                <a:sym typeface="+mn-ea"/>
              </a:rPr>
              <a:t># 将DataFrame转换为NumPy数组</a:t>
            </a:r>
            <a:endParaRPr lang="zh-CN" altLang="en-US"/>
          </a:p>
          <a:p>
            <a:pPr indent="0" fontAlgn="auto">
              <a:lnSpc>
                <a:spcPct val="150000"/>
              </a:lnSpc>
            </a:pPr>
            <a:r>
              <a:rPr lang="zh-CN" altLang="en-US"/>
              <a:t>N = M / np.max(M)</a:t>
            </a:r>
            <a:r>
              <a:rPr lang="en-US" altLang="zh-CN"/>
              <a:t>   </a:t>
            </a:r>
            <a:r>
              <a:rPr lang="zh-CN" altLang="en-US">
                <a:sym typeface="+mn-ea"/>
              </a:rPr>
              <a:t># 归一化直接影响矩阵M</a:t>
            </a:r>
            <a:endParaRPr lang="zh-CN" altLang="en-US"/>
          </a:p>
          <a:p>
            <a:pPr indent="0" fontAlgn="auto">
              <a:lnSpc>
                <a:spcPct val="150000"/>
              </a:lnSpc>
            </a:pPr>
            <a:r>
              <a:rPr lang="zh-CN" altLang="en-US"/>
              <a:t>I = np.identity(len(M))  # 单位矩阵</a:t>
            </a:r>
            <a:r>
              <a:rPr lang="en-US" altLang="zh-CN"/>
              <a:t>   </a:t>
            </a:r>
            <a:r>
              <a:rPr lang="zh-CN" altLang="en-US">
                <a:sym typeface="+mn-ea"/>
              </a:rPr>
              <a:t># 计算综合影响矩阵T</a:t>
            </a:r>
            <a:endParaRPr lang="zh-CN" altLang="en-US"/>
          </a:p>
          <a:p>
            <a:pPr indent="0" fontAlgn="auto">
              <a:lnSpc>
                <a:spcPct val="150000"/>
              </a:lnSpc>
            </a:pPr>
            <a:r>
              <a:rPr lang="zh-CN" altLang="en-US"/>
              <a:t>T = N * (I - N)  # 计算T的初始值</a:t>
            </a:r>
            <a:r>
              <a:rPr lang="en-US" altLang="zh-CN"/>
              <a:t>   </a:t>
            </a:r>
            <a:endParaRPr lang="zh-CN" altLang="en-US"/>
          </a:p>
          <a:p>
            <a:pPr indent="0" fontAlgn="auto">
              <a:lnSpc>
                <a:spcPct val="150000"/>
              </a:lnSpc>
            </a:pPr>
            <a:r>
              <a:rPr lang="zh-CN" altLang="en-US"/>
              <a:t>D = T.sum(axis=1)  # 每一行的和</a:t>
            </a:r>
            <a:r>
              <a:rPr lang="en-US" altLang="zh-CN"/>
              <a:t>  </a:t>
            </a:r>
            <a:r>
              <a:rPr lang="zh-CN" altLang="en-US">
                <a:sym typeface="+mn-ea"/>
              </a:rPr>
              <a:t># 计算影响度D和被影响度C</a:t>
            </a:r>
            <a:endParaRPr lang="zh-CN" altLang="en-US"/>
          </a:p>
          <a:p>
            <a:pPr indent="0" fontAlgn="auto">
              <a:lnSpc>
                <a:spcPct val="150000"/>
              </a:lnSpc>
            </a:pPr>
            <a:r>
              <a:rPr lang="zh-CN" altLang="en-US"/>
              <a:t>C = T.sum(axis=0)  # 每一列的和</a:t>
            </a:r>
            <a:endParaRPr lang="zh-CN" altLang="en-US"/>
          </a:p>
          <a:p>
            <a:pPr indent="0" fontAlgn="auto">
              <a:lnSpc>
                <a:spcPct val="150000"/>
              </a:lnSpc>
            </a:pPr>
            <a:r>
              <a:rPr lang="zh-CN" altLang="en-US"/>
              <a:t>Centrality = D + C</a:t>
            </a:r>
            <a:r>
              <a:rPr lang="en-US" altLang="zh-CN"/>
              <a:t>  </a:t>
            </a:r>
            <a:r>
              <a:rPr lang="zh-CN" altLang="en-US">
                <a:sym typeface="+mn-ea"/>
              </a:rPr>
              <a:t># 计算中心度和原因度</a:t>
            </a:r>
            <a:endParaRPr lang="zh-CN" altLang="en-US"/>
          </a:p>
          <a:p>
            <a:pPr indent="0" fontAlgn="auto">
              <a:lnSpc>
                <a:spcPct val="150000"/>
              </a:lnSpc>
            </a:pPr>
            <a:r>
              <a:rPr lang="zh-CN" altLang="en-US"/>
              <a:t>Causality = D - C</a:t>
            </a:r>
            <a:endParaRPr lang="zh-CN" altLang="en-US"/>
          </a:p>
          <a:p>
            <a:pPr indent="0" fontAlgn="auto">
              <a:lnSpc>
                <a:spcPct val="150000"/>
              </a:lnSpc>
            </a:pPr>
            <a:r>
              <a:rPr lang="zh-CN" altLang="en-US"/>
              <a:t>gamaH = []</a:t>
            </a:r>
            <a:r>
              <a:rPr lang="en-US" altLang="zh-CN"/>
              <a:t>  </a:t>
            </a:r>
            <a:r>
              <a:rPr lang="zh-CN" altLang="en-US">
                <a:sym typeface="+mn-ea"/>
              </a:rPr>
              <a:t>#计算重要度 gamaH</a:t>
            </a:r>
            <a:endParaRPr lang="zh-CN" altLang="en-US"/>
          </a:p>
          <a:p>
            <a:pPr indent="0" fontAlgn="auto">
              <a:lnSpc>
                <a:spcPct val="150000"/>
              </a:lnSpc>
            </a:pPr>
            <a:r>
              <a:rPr lang="zh-CN" altLang="en-US"/>
              <a:t>for i in range(len(Centrality)):</a:t>
            </a:r>
            <a:endParaRPr lang="zh-CN" altLang="en-US"/>
          </a:p>
          <a:p>
            <a:pPr indent="0" fontAlgn="auto">
              <a:lnSpc>
                <a:spcPct val="150000"/>
              </a:lnSpc>
            </a:pPr>
            <a:r>
              <a:rPr lang="zh-CN" altLang="en-US"/>
              <a:t>    gamaH.append(math.sqrt(Centrality[i]*Centrality[i]+Causality[i]*Causality[i]))</a:t>
            </a:r>
            <a:endParaRPr lang="zh-CN" altLang="en-US"/>
          </a:p>
          <a:p>
            <a:pPr indent="0" fontAlgn="auto">
              <a:lnSpc>
                <a:spcPct val="150000"/>
              </a:lnSpc>
            </a:pPr>
            <a:r>
              <a:rPr lang="zh-CN" altLang="en-US"/>
              <a:t>gamaH= np.array(gamaH)</a:t>
            </a:r>
            <a:endParaRPr lang="zh-CN" altLang="en-US"/>
          </a:p>
          <a:p>
            <a:pPr indent="0" fontAlgn="auto">
              <a:lnSpc>
                <a:spcPct val="150000"/>
              </a:lnSpc>
            </a:pPr>
            <a:r>
              <a:rPr lang="zh-CN" altLang="en-US"/>
              <a:t>weight = []</a:t>
            </a:r>
            <a:r>
              <a:rPr lang="en-US" altLang="zh-CN"/>
              <a:t>   </a:t>
            </a:r>
            <a:r>
              <a:rPr lang="zh-CN" altLang="en-US">
                <a:sym typeface="+mn-ea"/>
              </a:rPr>
              <a:t>#计算权重</a:t>
            </a:r>
            <a:endParaRPr lang="zh-CN" altLang="en-US"/>
          </a:p>
          <a:p>
            <a:pPr indent="0" fontAlgn="auto">
              <a:lnSpc>
                <a:spcPct val="150000"/>
              </a:lnSpc>
            </a:pPr>
            <a:r>
              <a:rPr lang="zh-CN" altLang="en-US"/>
              <a:t>for i in range(len(Centrality)):</a:t>
            </a:r>
            <a:endParaRPr lang="zh-CN" altLang="en-US"/>
          </a:p>
          <a:p>
            <a:pPr indent="0" fontAlgn="auto">
              <a:lnSpc>
                <a:spcPct val="150000"/>
              </a:lnSpc>
            </a:pPr>
            <a:r>
              <a:rPr lang="zh-CN" altLang="en-US"/>
              <a:t>    weight.append(gamaH[i]/sum(gamaH))</a:t>
            </a:r>
            <a:endParaRPr lang="zh-CN" altLang="en-US"/>
          </a:p>
          <a:p>
            <a:pPr indent="0" fontAlgn="auto">
              <a:lnSpc>
                <a:spcPct val="150000"/>
              </a:lnSpc>
            </a:pPr>
            <a:r>
              <a:rPr lang="zh-CN" altLang="en-US"/>
              <a:t>weight = np.array(weight)</a:t>
            </a:r>
            <a:endParaRPr lang="zh-CN" altLang="en-US"/>
          </a:p>
          <a:p>
            <a:pPr indent="0" fontAlgn="auto">
              <a:lnSpc>
                <a:spcPct val="150000"/>
              </a:lnSpc>
            </a:pPr>
            <a:endParaRPr lang="zh-CN" altLang="en-US"/>
          </a:p>
        </p:txBody>
      </p:sp>
      <p:graphicFrame>
        <p:nvGraphicFramePr>
          <p:cNvPr id="22" name="表格 21"/>
          <p:cNvGraphicFramePr/>
          <p:nvPr>
            <p:custDataLst>
              <p:tags r:id="rId14"/>
            </p:custDataLst>
          </p:nvPr>
        </p:nvGraphicFramePr>
        <p:xfrm>
          <a:off x="8610600" y="5855970"/>
          <a:ext cx="8461375" cy="3463290"/>
        </p:xfrm>
        <a:graphic>
          <a:graphicData uri="http://schemas.openxmlformats.org/drawingml/2006/table">
            <a:tbl>
              <a:tblPr/>
              <a:tblGrid>
                <a:gridCol w="1663700"/>
                <a:gridCol w="2021205"/>
                <a:gridCol w="1219200"/>
                <a:gridCol w="1220470"/>
                <a:gridCol w="1168400"/>
                <a:gridCol w="1168400"/>
              </a:tblGrid>
              <a:tr h="485140">
                <a:tc>
                  <a:txBody>
                    <a:bodyPr/>
                    <a:p>
                      <a:pPr indent="0" algn="ctr">
                        <a:buNone/>
                      </a:pPr>
                      <a:r>
                        <a:rPr lang="en-US" sz="1400" b="1">
                          <a:solidFill>
                            <a:srgbClr val="000000"/>
                          </a:solidFill>
                          <a:latin typeface="微软雅黑" panose="020B0503020204020204" charset="-122"/>
                        </a:rPr>
                        <a:t>Influence Degree</a:t>
                      </a:r>
                      <a:endParaRPr lang="en-US" altLang="en-US" sz="1400" b="1">
                        <a:solidFill>
                          <a:srgbClr val="000000"/>
                        </a:solidFill>
                        <a:latin typeface="微软雅黑" panose="020B0503020204020204" charset="-122"/>
                      </a:endParaRPr>
                    </a:p>
                  </a:txBody>
                  <a:tcPr marL="12700" marR="12700" marT="12700" vert="horz"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1">
                          <a:solidFill>
                            <a:srgbClr val="000000"/>
                          </a:solidFill>
                          <a:latin typeface="微软雅黑" panose="020B0503020204020204" charset="-122"/>
                        </a:rPr>
                        <a:t>Being Influenced Degree</a:t>
                      </a:r>
                      <a:endParaRPr lang="en-US" altLang="en-US" sz="1400" b="1">
                        <a:solidFill>
                          <a:srgbClr val="000000"/>
                        </a:solidFill>
                        <a:latin typeface="微软雅黑" panose="020B0503020204020204" charset="-122"/>
                      </a:endParaRPr>
                    </a:p>
                  </a:txBody>
                  <a:tcPr marL="12700" marR="12700" marT="12700" vert="horz"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1">
                          <a:solidFill>
                            <a:srgbClr val="000000"/>
                          </a:solidFill>
                          <a:latin typeface="微软雅黑" panose="020B0503020204020204" charset="-122"/>
                        </a:rPr>
                        <a:t>Centrality</a:t>
                      </a:r>
                      <a:endParaRPr lang="en-US" altLang="en-US" sz="1400" b="1">
                        <a:solidFill>
                          <a:srgbClr val="000000"/>
                        </a:solidFill>
                        <a:latin typeface="微软雅黑" panose="020B0503020204020204" charset="-122"/>
                      </a:endParaRPr>
                    </a:p>
                  </a:txBody>
                  <a:tcPr marL="12700" marR="12700" marT="12700" vert="horz"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1">
                          <a:solidFill>
                            <a:srgbClr val="000000"/>
                          </a:solidFill>
                          <a:latin typeface="微软雅黑" panose="020B0503020204020204" charset="-122"/>
                        </a:rPr>
                        <a:t>Causality</a:t>
                      </a:r>
                      <a:endParaRPr lang="en-US" altLang="en-US" sz="1400" b="1">
                        <a:solidFill>
                          <a:srgbClr val="000000"/>
                        </a:solidFill>
                        <a:latin typeface="微软雅黑" panose="020B0503020204020204" charset="-122"/>
                      </a:endParaRPr>
                    </a:p>
                  </a:txBody>
                  <a:tcPr marL="12700" marR="12700" marT="12700" vert="horz"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1">
                          <a:solidFill>
                            <a:srgbClr val="000000"/>
                          </a:solidFill>
                          <a:latin typeface="微软雅黑" panose="020B0503020204020204" charset="-122"/>
                        </a:rPr>
                        <a:t>gamaH</a:t>
                      </a:r>
                      <a:endParaRPr lang="en-US" altLang="en-US" sz="1400" b="1">
                        <a:solidFill>
                          <a:srgbClr val="000000"/>
                        </a:solidFill>
                        <a:latin typeface="微软雅黑" panose="020B0503020204020204" charset="-122"/>
                      </a:endParaRPr>
                    </a:p>
                  </a:txBody>
                  <a:tcPr marL="12700" marR="12700" marT="12700" vert="horz"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1400" b="1">
                          <a:solidFill>
                            <a:srgbClr val="000000"/>
                          </a:solidFill>
                          <a:latin typeface="微软雅黑" panose="020B0503020204020204" charset="-122"/>
                        </a:rPr>
                        <a:t>weight</a:t>
                      </a:r>
                      <a:endParaRPr lang="en-US" altLang="en-US" sz="1400" b="1">
                        <a:solidFill>
                          <a:srgbClr val="000000"/>
                        </a:solidFill>
                        <a:latin typeface="微软雅黑" panose="020B0503020204020204" charset="-122"/>
                      </a:endParaRPr>
                    </a:p>
                  </a:txBody>
                  <a:tcPr marL="12700" marR="12700" marT="12700" vert="horz" anchor="ctr"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425450">
                <a:tc>
                  <a:txBody>
                    <a:bodyPr/>
                    <a:p>
                      <a:pPr indent="0" algn="ctr">
                        <a:buNone/>
                      </a:pPr>
                      <a:r>
                        <a:rPr lang="en-US" sz="1400" b="0">
                          <a:solidFill>
                            <a:srgbClr val="000000"/>
                          </a:solidFill>
                          <a:latin typeface="微软雅黑" panose="020B0503020204020204" charset="-122"/>
                        </a:rPr>
                        <a:t>-1.944444444</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-2.166666667</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-4.111111111</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0.222222222</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4.117112736</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0.222445672</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r>
              <a:tr h="425450">
                <a:tc>
                  <a:txBody>
                    <a:bodyPr/>
                    <a:p>
                      <a:pPr indent="0" algn="ctr">
                        <a:buNone/>
                      </a:pPr>
                      <a:r>
                        <a:rPr lang="en-US" sz="1400" b="0">
                          <a:solidFill>
                            <a:srgbClr val="000000"/>
                          </a:solidFill>
                          <a:latin typeface="微软雅黑" panose="020B0503020204020204" charset="-122"/>
                        </a:rPr>
                        <a:t>-1.388888889</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-1.388888889</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-1.388888889</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1.964185503</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0.106124023</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5450">
                <a:tc>
                  <a:txBody>
                    <a:bodyPr/>
                    <a:p>
                      <a:pPr indent="0" algn="ctr">
                        <a:buNone/>
                      </a:pPr>
                      <a:r>
                        <a:rPr lang="en-US" sz="1400" b="0">
                          <a:solidFill>
                            <a:srgbClr val="000000"/>
                          </a:solidFill>
                          <a:latin typeface="微软雅黑" panose="020B0503020204020204" charset="-122"/>
                        </a:rPr>
                        <a:t>-1.583333333</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-1.416666667</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-3</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-0.166666667</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3.004626063</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0.162338539</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5450">
                <a:tc>
                  <a:txBody>
                    <a:bodyPr/>
                    <a:p>
                      <a:pPr indent="0" algn="ctr">
                        <a:buNone/>
                      </a:pPr>
                      <a:r>
                        <a:rPr lang="en-US" sz="1400" b="0">
                          <a:solidFill>
                            <a:srgbClr val="000000"/>
                          </a:solidFill>
                          <a:latin typeface="微软雅黑" panose="020B0503020204020204" charset="-122"/>
                        </a:rPr>
                        <a:t>-1.388888889</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-1.833333333</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-3.222222222</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0.444444444</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3.252729149</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0.175743432</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5450">
                <a:tc>
                  <a:txBody>
                    <a:bodyPr/>
                    <a:p>
                      <a:pPr indent="0" algn="ctr">
                        <a:buNone/>
                      </a:pPr>
                      <a:r>
                        <a:rPr lang="en-US" sz="1400" b="0">
                          <a:solidFill>
                            <a:srgbClr val="000000"/>
                          </a:solidFill>
                          <a:latin typeface="微软雅黑" panose="020B0503020204020204" charset="-122"/>
                        </a:rPr>
                        <a:t>-1.027777778</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-3.055555556</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-4.083333333</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2.027777778</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4.559111079</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0.246326636</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5450">
                <a:tc>
                  <a:txBody>
                    <a:bodyPr/>
                    <a:p>
                      <a:pPr indent="0" algn="ctr">
                        <a:buNone/>
                      </a:pPr>
                      <a:r>
                        <a:rPr lang="en-US" sz="1400" b="0">
                          <a:solidFill>
                            <a:srgbClr val="000000"/>
                          </a:solidFill>
                          <a:latin typeface="微软雅黑" panose="020B0503020204020204" charset="-122"/>
                        </a:rPr>
                        <a:t>-0.111111111</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-0.111111111</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-0.111111111</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0.15713484</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0.008489922</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5450">
                <a:tc>
                  <a:txBody>
                    <a:bodyPr/>
                    <a:p>
                      <a:pPr indent="0" algn="ctr">
                        <a:buNone/>
                      </a:pPr>
                      <a:r>
                        <a:rPr lang="en-US" sz="1400" b="0">
                          <a:solidFill>
                            <a:srgbClr val="000000"/>
                          </a:solidFill>
                          <a:latin typeface="微软雅黑" panose="020B0503020204020204" charset="-122"/>
                        </a:rPr>
                        <a:t>-1.027777778</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-1.027777778</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-1.027777778</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1.453497272</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1400" b="0">
                          <a:solidFill>
                            <a:srgbClr val="000000"/>
                          </a:solidFill>
                          <a:latin typeface="微软雅黑" panose="020B0503020204020204" charset="-122"/>
                        </a:rPr>
                        <a:t>0.078531777</a:t>
                      </a:r>
                      <a:endParaRPr lang="en-US" altLang="en-US" sz="1400" b="0">
                        <a:solidFill>
                          <a:srgbClr val="000000"/>
                        </a:solidFill>
                        <a:latin typeface="微软雅黑" panose="020B0503020204020204"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bl>
          </a:graphicData>
        </a:graphic>
      </p:graphicFrame>
      <p:sp>
        <p:nvSpPr>
          <p:cNvPr id="23" name="文本框 22"/>
          <p:cNvSpPr txBox="1"/>
          <p:nvPr/>
        </p:nvSpPr>
        <p:spPr>
          <a:xfrm>
            <a:off x="9525000" y="5143500"/>
            <a:ext cx="7033895" cy="398780"/>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rPr>
              <a:t>得到如下结果值</a:t>
            </a:r>
            <a:r>
              <a:rPr lang="en-US" altLang="zh-CN" sz="2000">
                <a:solidFill>
                  <a:schemeClr val="accent1"/>
                </a:solidFill>
                <a:effectLst>
                  <a:outerShdw blurRad="38100" dist="25400" dir="5400000" algn="ctr" rotWithShape="0">
                    <a:srgbClr val="6E747A">
                      <a:alpha val="43000"/>
                    </a:srgbClr>
                  </a:outerShdw>
                </a:effectLst>
              </a:rPr>
              <a:t> </a:t>
            </a:r>
            <a:r>
              <a:rPr lang="zh-CN" altLang="en-US" sz="2000">
                <a:solidFill>
                  <a:schemeClr val="accent1"/>
                </a:solidFill>
                <a:effectLst>
                  <a:outerShdw blurRad="38100" dist="25400" dir="5400000" algn="ctr" rotWithShape="0">
                    <a:srgbClr val="6E747A">
                      <a:alpha val="43000"/>
                    </a:srgbClr>
                  </a:outerShdw>
                </a:effectLst>
              </a:rPr>
              <a:t>其中</a:t>
            </a:r>
            <a:r>
              <a:rPr lang="en-US" altLang="zh-CN" sz="2000">
                <a:solidFill>
                  <a:schemeClr val="accent1"/>
                </a:solidFill>
                <a:effectLst>
                  <a:outerShdw blurRad="38100" dist="25400" dir="5400000" algn="ctr" rotWithShape="0">
                    <a:srgbClr val="6E747A">
                      <a:alpha val="43000"/>
                    </a:srgbClr>
                  </a:outerShdw>
                </a:effectLst>
              </a:rPr>
              <a:t>weight</a:t>
            </a:r>
            <a:r>
              <a:rPr lang="zh-CN" altLang="en-US" sz="2000">
                <a:solidFill>
                  <a:schemeClr val="accent1"/>
                </a:solidFill>
                <a:effectLst>
                  <a:outerShdw blurRad="38100" dist="25400" dir="5400000" algn="ctr" rotWithShape="0">
                    <a:srgbClr val="6E747A">
                      <a:alpha val="43000"/>
                    </a:srgbClr>
                  </a:outerShdw>
                </a:effectLst>
              </a:rPr>
              <a:t>列是司机各个参数的权重系数</a:t>
            </a:r>
            <a:endParaRPr lang="zh-CN" altLang="en-US" sz="2000">
              <a:solidFill>
                <a:schemeClr val="accent1"/>
              </a:solidFill>
              <a:effectLst>
                <a:outerShdw blurRad="38100" dist="25400" dir="5400000" algn="ctr" rotWithShape="0">
                  <a:srgbClr val="6E747A">
                    <a:alpha val="43000"/>
                  </a:srgbClr>
                </a:outerShdw>
              </a:effectLst>
            </a:endParaRPr>
          </a:p>
        </p:txBody>
      </p:sp>
      <p:sp>
        <p:nvSpPr>
          <p:cNvPr id="24" name="TextBox 21"/>
          <p:cNvSpPr txBox="1"/>
          <p:nvPr/>
        </p:nvSpPr>
        <p:spPr>
          <a:xfrm>
            <a:off x="9601145" y="1257503"/>
            <a:ext cx="6794426" cy="430530"/>
          </a:xfrm>
          <a:prstGeom prst="rect">
            <a:avLst/>
          </a:prstGeom>
        </p:spPr>
        <p:txBody>
          <a:bodyPr lIns="0" tIns="0" rIns="0" bIns="0" rtlCol="0" anchor="t">
            <a:spAutoFit/>
          </a:bodyPr>
          <a:p>
            <a:pPr>
              <a:lnSpc>
                <a:spcPts val="3360"/>
              </a:lnSpc>
            </a:pPr>
            <a:r>
              <a:rPr lang="en-US" sz="2800" spc="26">
                <a:solidFill>
                  <a:srgbClr val="4F81BD"/>
                </a:solidFill>
                <a:latin typeface="TT Rounds Condensed Bold" panose="02010600030101010101" charset="-122"/>
                <a:ea typeface="TT Rounds Condensed Bold" panose="02010600030101010101" charset="-122"/>
              </a:rPr>
              <a:t>表4 属性间的直接关联矩阵Y</a:t>
            </a:r>
            <a:endParaRPr lang="en-US" sz="2800" spc="26">
              <a:solidFill>
                <a:srgbClr val="4F81BD"/>
              </a:solidFill>
              <a:latin typeface="TT Rounds Condensed Bold" panose="02010600030101010101" charset="-122"/>
              <a:ea typeface="TT Rounds Condensed Bold" panose="02010600030101010101" charset="-122"/>
            </a:endParaRPr>
          </a:p>
        </p:txBody>
      </p:sp>
      <p:graphicFrame>
        <p:nvGraphicFramePr>
          <p:cNvPr id="26" name="表格 25"/>
          <p:cNvGraphicFramePr/>
          <p:nvPr>
            <p:custDataLst>
              <p:tags r:id="rId15"/>
            </p:custDataLst>
          </p:nvPr>
        </p:nvGraphicFramePr>
        <p:xfrm>
          <a:off x="9677400" y="2324100"/>
          <a:ext cx="5565140" cy="2168525"/>
        </p:xfrm>
        <a:graphic>
          <a:graphicData uri="http://schemas.openxmlformats.org/drawingml/2006/table">
            <a:tbl>
              <a:tblPr/>
              <a:tblGrid>
                <a:gridCol w="795020"/>
                <a:gridCol w="795020"/>
                <a:gridCol w="795020"/>
                <a:gridCol w="795020"/>
                <a:gridCol w="795020"/>
                <a:gridCol w="795020"/>
                <a:gridCol w="795020"/>
              </a:tblGrid>
              <a:tr h="332740">
                <a:tc>
                  <a:txBody>
                    <a:bodyPr/>
                    <a:p>
                      <a:pPr indent="0">
                        <a:buNone/>
                      </a:pPr>
                      <a:r>
                        <a:rPr lang="en-US" sz="1800" b="0">
                          <a:solidFill>
                            <a:srgbClr val="000000"/>
                          </a:solidFill>
                          <a:latin typeface="宋体" panose="02010600030101010101" pitchFamily="2" charset="-122"/>
                        </a:rPr>
                        <a:t>c1</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c2</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c3</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c4</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c5</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c6</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c7</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2255">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3</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5</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6</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2255">
                <a:tc>
                  <a:txBody>
                    <a:bodyPr/>
                    <a:p>
                      <a:pPr indent="0">
                        <a:buNone/>
                      </a:pPr>
                      <a:r>
                        <a:rPr lang="en-US" sz="1800" b="0">
                          <a:solidFill>
                            <a:srgbClr val="000000"/>
                          </a:solidFill>
                          <a:latin typeface="宋体" panose="02010600030101010101" pitchFamily="2" charset="-122"/>
                        </a:rPr>
                        <a:t>3</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4</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4</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3</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2255">
                <a:tc>
                  <a:txBody>
                    <a:bodyPr/>
                    <a:p>
                      <a:pPr indent="0">
                        <a:buNone/>
                      </a:pPr>
                      <a:r>
                        <a:rPr lang="en-US" sz="1800" b="0">
                          <a:solidFill>
                            <a:srgbClr val="000000"/>
                          </a:solidFill>
                          <a:latin typeface="宋体" panose="02010600030101010101" pitchFamily="2" charset="-122"/>
                        </a:rPr>
                        <a:t>4</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5</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4</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2255">
                <a:tc>
                  <a:txBody>
                    <a:bodyPr/>
                    <a:p>
                      <a:pPr indent="0">
                        <a:buNone/>
                      </a:pPr>
                      <a:r>
                        <a:rPr lang="en-US" sz="1800" b="0">
                          <a:solidFill>
                            <a:srgbClr val="000000"/>
                          </a:solidFill>
                          <a:latin typeface="宋体" panose="02010600030101010101" pitchFamily="2" charset="-122"/>
                        </a:rPr>
                        <a:t>4</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5</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3</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2255">
                <a:tc>
                  <a:txBody>
                    <a:bodyPr/>
                    <a:p>
                      <a:pPr indent="0">
                        <a:buNone/>
                      </a:pPr>
                      <a:r>
                        <a:rPr lang="en-US" sz="1800" b="0">
                          <a:solidFill>
                            <a:srgbClr val="000000"/>
                          </a:solidFill>
                          <a:latin typeface="宋体" panose="02010600030101010101" pitchFamily="2" charset="-122"/>
                        </a:rPr>
                        <a:t>6</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1</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2255">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2</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2255">
                <a:tc>
                  <a:txBody>
                    <a:bodyPr/>
                    <a:p>
                      <a:pPr indent="0">
                        <a:buNone/>
                      </a:pPr>
                      <a:r>
                        <a:rPr lang="en-US" sz="1800" b="0">
                          <a:solidFill>
                            <a:srgbClr val="000000"/>
                          </a:solidFill>
                          <a:latin typeface="宋体" panose="02010600030101010101" pitchFamily="2" charset="-122"/>
                        </a:rPr>
                        <a:t>1</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6</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800" b="0">
                          <a:solidFill>
                            <a:srgbClr val="000000"/>
                          </a:solidFill>
                          <a:latin typeface="宋体" panose="02010600030101010101" pitchFamily="2" charset="-122"/>
                        </a:rPr>
                        <a:t>0</a:t>
                      </a:r>
                      <a:endParaRPr lang="en-US" altLang="en-US" sz="18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sp>
        <p:nvSpPr>
          <p:cNvPr id="13" name="Freeform 13"/>
          <p:cNvSpPr/>
          <p:nvPr/>
        </p:nvSpPr>
        <p:spPr>
          <a:xfrm>
            <a:off x="1174386" y="8983466"/>
            <a:ext cx="19050" cy="857345"/>
          </a:xfrm>
          <a:custGeom>
            <a:avLst/>
            <a:gdLst/>
            <a:ahLst/>
            <a:cxnLst/>
            <a:rect l="l" t="t" r="r" b="b"/>
            <a:pathLst>
              <a:path w="19050" h="857345">
                <a:moveTo>
                  <a:pt x="0" y="0"/>
                </a:moveTo>
                <a:lnTo>
                  <a:pt x="19050" y="0"/>
                </a:lnTo>
                <a:lnTo>
                  <a:pt x="19050" y="857345"/>
                </a:lnTo>
                <a:lnTo>
                  <a:pt x="0" y="857345"/>
                </a:lnTo>
                <a:lnTo>
                  <a:pt x="0" y="0"/>
                </a:lnTo>
                <a:close/>
              </a:path>
            </a:pathLst>
          </a:custGeom>
          <a:blipFill>
            <a:blip r:embed="rId2"/>
            <a:stretch>
              <a:fillRect/>
            </a:stretch>
          </a:blipFill>
        </p:spPr>
      </p:sp>
      <p:sp>
        <p:nvSpPr>
          <p:cNvPr id="14" name="Freeform 14"/>
          <p:cNvSpPr/>
          <p:nvPr/>
        </p:nvSpPr>
        <p:spPr>
          <a:xfrm>
            <a:off x="753826" y="9401175"/>
            <a:ext cx="2692622" cy="19050"/>
          </a:xfrm>
          <a:custGeom>
            <a:avLst/>
            <a:gdLst/>
            <a:ahLst/>
            <a:cxnLst/>
            <a:rect l="l" t="t" r="r" b="b"/>
            <a:pathLst>
              <a:path w="2692622" h="19050">
                <a:moveTo>
                  <a:pt x="0" y="0"/>
                </a:moveTo>
                <a:lnTo>
                  <a:pt x="2692622" y="0"/>
                </a:lnTo>
                <a:lnTo>
                  <a:pt x="2692622" y="19050"/>
                </a:lnTo>
                <a:lnTo>
                  <a:pt x="0" y="19050"/>
                </a:lnTo>
                <a:lnTo>
                  <a:pt x="0" y="0"/>
                </a:lnTo>
                <a:close/>
              </a:path>
            </a:pathLst>
          </a:custGeom>
          <a:blipFill>
            <a:blip r:embed="rId3"/>
            <a:stretch>
              <a:fillRect/>
            </a:stretch>
          </a:blipFill>
        </p:spPr>
      </p:sp>
      <p:sp>
        <p:nvSpPr>
          <p:cNvPr id="15" name="Freeform 15"/>
          <p:cNvSpPr/>
          <p:nvPr/>
        </p:nvSpPr>
        <p:spPr>
          <a:xfrm>
            <a:off x="17310017" y="7557655"/>
            <a:ext cx="19050" cy="2283142"/>
          </a:xfrm>
          <a:custGeom>
            <a:avLst/>
            <a:gdLst/>
            <a:ahLst/>
            <a:cxnLst/>
            <a:rect l="l" t="t" r="r" b="b"/>
            <a:pathLst>
              <a:path w="19050" h="2283142">
                <a:moveTo>
                  <a:pt x="0" y="0"/>
                </a:moveTo>
                <a:lnTo>
                  <a:pt x="19050" y="0"/>
                </a:lnTo>
                <a:lnTo>
                  <a:pt x="19050" y="2283142"/>
                </a:lnTo>
                <a:lnTo>
                  <a:pt x="0" y="2283142"/>
                </a:lnTo>
                <a:lnTo>
                  <a:pt x="0" y="0"/>
                </a:lnTo>
                <a:close/>
              </a:path>
            </a:pathLst>
          </a:custGeom>
          <a:blipFill>
            <a:blip r:embed="rId4"/>
            <a:stretch>
              <a:fillRect/>
            </a:stretch>
          </a:blipFill>
        </p:spPr>
      </p:sp>
      <p:sp>
        <p:nvSpPr>
          <p:cNvPr id="16" name="Freeform 16"/>
          <p:cNvSpPr/>
          <p:nvPr/>
        </p:nvSpPr>
        <p:spPr>
          <a:xfrm>
            <a:off x="16267024" y="9401175"/>
            <a:ext cx="1267111" cy="19050"/>
          </a:xfrm>
          <a:custGeom>
            <a:avLst/>
            <a:gdLst/>
            <a:ahLst/>
            <a:cxnLst/>
            <a:rect l="l" t="t" r="r" b="b"/>
            <a:pathLst>
              <a:path w="1267111" h="19050">
                <a:moveTo>
                  <a:pt x="0" y="0"/>
                </a:moveTo>
                <a:lnTo>
                  <a:pt x="1267111" y="0"/>
                </a:lnTo>
                <a:lnTo>
                  <a:pt x="1267111" y="19050"/>
                </a:lnTo>
                <a:lnTo>
                  <a:pt x="0" y="19050"/>
                </a:lnTo>
                <a:lnTo>
                  <a:pt x="0" y="0"/>
                </a:lnTo>
                <a:close/>
              </a:path>
            </a:pathLst>
          </a:custGeom>
          <a:blipFill>
            <a:blip r:embed="rId5"/>
            <a:stretch>
              <a:fillRect/>
            </a:stretch>
          </a:blipFill>
        </p:spPr>
      </p:sp>
      <p:sp>
        <p:nvSpPr>
          <p:cNvPr id="17" name="TextBox 17"/>
          <p:cNvSpPr txBox="1"/>
          <p:nvPr/>
        </p:nvSpPr>
        <p:spPr>
          <a:xfrm>
            <a:off x="16394489" y="8423392"/>
            <a:ext cx="751293" cy="83490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04</a:t>
            </a:r>
            <a:endParaRPr lang="en-US" sz="3665">
              <a:solidFill>
                <a:srgbClr val="AEAEAF"/>
              </a:solidFill>
              <a:latin typeface="Arimo" panose="020B0604020202020204"/>
            </a:endParaRPr>
          </a:p>
        </p:txBody>
      </p:sp>
      <p:sp>
        <p:nvSpPr>
          <p:cNvPr id="24" name="TextBox 22"/>
          <p:cNvSpPr txBox="1"/>
          <p:nvPr/>
        </p:nvSpPr>
        <p:spPr>
          <a:xfrm>
            <a:off x="914142" y="3847888"/>
            <a:ext cx="6794426" cy="430530"/>
          </a:xfrm>
          <a:prstGeom prst="rect">
            <a:avLst/>
          </a:prstGeom>
        </p:spPr>
        <p:txBody>
          <a:bodyPr lIns="0" tIns="0" rIns="0" bIns="0" rtlCol="0" anchor="t">
            <a:spAutoFit/>
          </a:bodyPr>
          <a:p>
            <a:pPr>
              <a:lnSpc>
                <a:spcPts val="3360"/>
              </a:lnSpc>
            </a:pPr>
            <a:r>
              <a:rPr lang="en-US" sz="2800" spc="26">
                <a:solidFill>
                  <a:srgbClr val="4F81BD"/>
                </a:solidFill>
                <a:latin typeface="TT Rounds Condensed Bold" panose="02010600030101010101" charset="-122"/>
                <a:ea typeface="TT Rounds Condensed Bold" panose="02010600030101010101" charset="-122"/>
              </a:rPr>
              <a:t>表5 乘客关于司机各属性的期望信息</a:t>
            </a:r>
            <a:endParaRPr lang="en-US" sz="2800" spc="26">
              <a:solidFill>
                <a:srgbClr val="4F81BD"/>
              </a:solidFill>
              <a:latin typeface="TT Rounds Condensed Bold" panose="02010600030101010101" charset="-122"/>
              <a:ea typeface="TT Rounds Condensed Bold" panose="02010600030101010101" charset="-122"/>
            </a:endParaRPr>
          </a:p>
        </p:txBody>
      </p:sp>
      <p:graphicFrame>
        <p:nvGraphicFramePr>
          <p:cNvPr id="26" name="表格 25"/>
          <p:cNvGraphicFramePr/>
          <p:nvPr>
            <p:custDataLst>
              <p:tags r:id="rId6"/>
            </p:custDataLst>
          </p:nvPr>
        </p:nvGraphicFramePr>
        <p:xfrm>
          <a:off x="490220" y="4428490"/>
          <a:ext cx="7814945" cy="5542915"/>
        </p:xfrm>
        <a:graphic>
          <a:graphicData uri="http://schemas.openxmlformats.org/drawingml/2006/table">
            <a:tbl>
              <a:tblPr/>
              <a:tblGrid>
                <a:gridCol w="988060"/>
                <a:gridCol w="989965"/>
                <a:gridCol w="988695"/>
                <a:gridCol w="988060"/>
                <a:gridCol w="989965"/>
                <a:gridCol w="988695"/>
                <a:gridCol w="1881505"/>
              </a:tblGrid>
              <a:tr h="1170305">
                <a:tc>
                  <a:txBody>
                    <a:bodyPr/>
                    <a:p>
                      <a:pPr indent="0" algn="ctr">
                        <a:buNone/>
                      </a:pPr>
                      <a:r>
                        <a:rPr lang="en-US" sz="2000" b="0">
                          <a:solidFill>
                            <a:srgbClr val="000000"/>
                          </a:solidFill>
                          <a:latin typeface="宋体" panose="02010600030101010101" pitchFamily="2" charset="-122"/>
                        </a:rPr>
                        <a:t>serviceScore</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gender</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isSmoke</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60607"/>
                          </a:solidFill>
                          <a:latin typeface="helvetica" charset="-122"/>
                        </a:rPr>
                        <a:t>carEnvironment</a:t>
                      </a:r>
                      <a:endParaRPr lang="en-US" altLang="en-US" sz="2000" b="0">
                        <a:solidFill>
                          <a:srgbClr val="060607"/>
                        </a:solidFill>
                        <a:latin typeface="helvetica"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complainTimes</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driveYears</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predictWaitTime</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37515">
                <a:tc>
                  <a:txBody>
                    <a:bodyPr/>
                    <a:p>
                      <a:pPr indent="0" algn="ctr">
                        <a:buNone/>
                      </a:pPr>
                      <a:r>
                        <a:rPr lang="en-US" sz="2000" b="0">
                          <a:solidFill>
                            <a:srgbClr val="000000"/>
                          </a:solidFill>
                          <a:latin typeface="宋体" panose="02010600030101010101" pitchFamily="2" charset="-122"/>
                        </a:rPr>
                        <a:t>89</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3</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4</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9</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4</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37515">
                <a:tc>
                  <a:txBody>
                    <a:bodyPr/>
                    <a:p>
                      <a:pPr indent="0" algn="ctr">
                        <a:buNone/>
                      </a:pPr>
                      <a:r>
                        <a:rPr lang="en-US" sz="2000" b="0">
                          <a:solidFill>
                            <a:srgbClr val="000000"/>
                          </a:solidFill>
                          <a:latin typeface="宋体" panose="02010600030101010101" pitchFamily="2" charset="-122"/>
                        </a:rPr>
                        <a:t>86</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5</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6</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5</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4</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36245">
                <a:tc>
                  <a:txBody>
                    <a:bodyPr/>
                    <a:p>
                      <a:pPr indent="0" algn="ctr">
                        <a:buNone/>
                      </a:pPr>
                      <a:r>
                        <a:rPr lang="en-US" sz="2000" b="0">
                          <a:solidFill>
                            <a:srgbClr val="000000"/>
                          </a:solidFill>
                          <a:latin typeface="宋体" panose="02010600030101010101" pitchFamily="2" charset="-122"/>
                        </a:rPr>
                        <a:t>82</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5</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3</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2</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38785">
                <a:tc>
                  <a:txBody>
                    <a:bodyPr/>
                    <a:p>
                      <a:pPr indent="0" algn="ctr">
                        <a:buNone/>
                      </a:pPr>
                      <a:r>
                        <a:rPr lang="en-US" sz="2000" b="0">
                          <a:solidFill>
                            <a:srgbClr val="000000"/>
                          </a:solidFill>
                          <a:latin typeface="宋体" panose="02010600030101010101" pitchFamily="2" charset="-122"/>
                        </a:rPr>
                        <a:t>86</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4</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5</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5</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2</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36245">
                <a:tc>
                  <a:txBody>
                    <a:bodyPr/>
                    <a:p>
                      <a:pPr indent="0" algn="ctr">
                        <a:buNone/>
                      </a:pPr>
                      <a:r>
                        <a:rPr lang="en-US" sz="2000" b="0">
                          <a:solidFill>
                            <a:srgbClr val="000000"/>
                          </a:solidFill>
                          <a:latin typeface="宋体" panose="02010600030101010101" pitchFamily="2" charset="-122"/>
                        </a:rPr>
                        <a:t>93</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3</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8</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4</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6</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37515">
                <a:tc>
                  <a:txBody>
                    <a:bodyPr/>
                    <a:p>
                      <a:pPr indent="0" algn="ctr">
                        <a:buNone/>
                      </a:pPr>
                      <a:r>
                        <a:rPr lang="en-US" sz="2000" b="0">
                          <a:solidFill>
                            <a:srgbClr val="000000"/>
                          </a:solidFill>
                          <a:latin typeface="宋体" panose="02010600030101010101" pitchFamily="2" charset="-122"/>
                        </a:rPr>
                        <a:t>77</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4</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9</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3</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36880">
                <a:tc>
                  <a:txBody>
                    <a:bodyPr/>
                    <a:p>
                      <a:pPr indent="0" algn="ctr">
                        <a:buNone/>
                      </a:pPr>
                      <a:r>
                        <a:rPr lang="en-US" sz="2000" b="0">
                          <a:solidFill>
                            <a:srgbClr val="000000"/>
                          </a:solidFill>
                          <a:latin typeface="宋体" panose="02010600030101010101" pitchFamily="2" charset="-122"/>
                        </a:rPr>
                        <a:t>85</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6</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3</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7</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6</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38150">
                <a:tc>
                  <a:txBody>
                    <a:bodyPr/>
                    <a:p>
                      <a:pPr indent="0" algn="ctr">
                        <a:buNone/>
                      </a:pPr>
                      <a:r>
                        <a:rPr lang="en-US" sz="2000" b="0">
                          <a:solidFill>
                            <a:srgbClr val="000000"/>
                          </a:solidFill>
                          <a:latin typeface="宋体" panose="02010600030101010101" pitchFamily="2" charset="-122"/>
                        </a:rPr>
                        <a:t>74</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7</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5</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9</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2</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36245">
                <a:tc>
                  <a:txBody>
                    <a:bodyPr/>
                    <a:p>
                      <a:pPr indent="0" algn="ctr">
                        <a:buNone/>
                      </a:pPr>
                      <a:r>
                        <a:rPr lang="en-US" sz="2000" b="0">
                          <a:solidFill>
                            <a:srgbClr val="000000"/>
                          </a:solidFill>
                          <a:latin typeface="宋体" panose="02010600030101010101" pitchFamily="2" charset="-122"/>
                        </a:rPr>
                        <a:t>97</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6</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5</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9</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8</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37515">
                <a:tc>
                  <a:txBody>
                    <a:bodyPr/>
                    <a:p>
                      <a:pPr indent="0" algn="ctr">
                        <a:buNone/>
                      </a:pPr>
                      <a:r>
                        <a:rPr lang="en-US" sz="2000" b="0">
                          <a:solidFill>
                            <a:srgbClr val="000000"/>
                          </a:solidFill>
                          <a:latin typeface="宋体" panose="02010600030101010101" pitchFamily="2" charset="-122"/>
                        </a:rPr>
                        <a:t>77</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{1,0}</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1</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7</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5</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3</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000" b="0">
                          <a:solidFill>
                            <a:srgbClr val="000000"/>
                          </a:solidFill>
                          <a:latin typeface="宋体" panose="02010600030101010101" pitchFamily="2" charset="-122"/>
                        </a:rPr>
                        <a:t>8</a:t>
                      </a:r>
                      <a:endParaRPr lang="en-US" altLang="en-US" sz="2000" b="0">
                        <a:solidFill>
                          <a:srgbClr val="000000"/>
                        </a:solidFill>
                        <a:latin typeface="宋体" panose="02010600030101010101" pitchFamily="2" charset="-122"/>
                      </a:endParaRPr>
                    </a:p>
                  </a:txBody>
                  <a:tcPr marL="12700" marR="12700" marT="12700" vert="horz" anchor="ctr"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bl>
          </a:graphicData>
        </a:graphic>
      </p:graphicFrame>
      <p:sp>
        <p:nvSpPr>
          <p:cNvPr id="27" name="文本框 26"/>
          <p:cNvSpPr txBox="1"/>
          <p:nvPr/>
        </p:nvSpPr>
        <p:spPr>
          <a:xfrm>
            <a:off x="956945" y="634365"/>
            <a:ext cx="7311390" cy="1921510"/>
          </a:xfrm>
          <a:prstGeom prst="rect">
            <a:avLst/>
          </a:prstGeom>
          <a:noFill/>
        </p:spPr>
        <p:txBody>
          <a:bodyPr wrap="square" rtlCol="0">
            <a:noAutofit/>
          </a:bodyPr>
          <a:p>
            <a:pPr indent="457200" algn="l" fontAlgn="auto">
              <a:lnSpc>
                <a:spcPts val="3360"/>
              </a:lnSpc>
              <a:buClrTx/>
              <a:buSzTx/>
              <a:buFontTx/>
            </a:pPr>
            <a:r>
              <a:rPr lang="en-US" sz="2800" spc="26">
                <a:solidFill>
                  <a:srgbClr val="4F81BD"/>
                </a:solidFill>
                <a:latin typeface="TT Rounds Condensed Bold" panose="02010600030101010101" charset="-122"/>
                <a:ea typeface="TT Rounds Condensed Bold" panose="02010600030101010101" charset="-122"/>
              </a:rPr>
              <a:t>然后根据综合前景值理论 将司机的各个属性和乘客的期待信息值进行对比 再根据属性的收益和损失计算公式  得出司机各个属性的收益和损失矩阵 再根据各个属性的权重进行归一化操作 得到乘客对司机的综合前景值矩阵</a:t>
            </a:r>
            <a:endParaRPr lang="en-US" sz="2800" spc="26">
              <a:solidFill>
                <a:srgbClr val="4F81BD"/>
              </a:solidFill>
              <a:latin typeface="TT Rounds Condensed Bold" panose="02010600030101010101" charset="-122"/>
              <a:ea typeface="TT Rounds Condensed Bold" panose="02010600030101010101" charset="-122"/>
            </a:endParaRPr>
          </a:p>
        </p:txBody>
      </p:sp>
      <p:graphicFrame>
        <p:nvGraphicFramePr>
          <p:cNvPr id="28" name="表格 27"/>
          <p:cNvGraphicFramePr/>
          <p:nvPr>
            <p:custDataLst>
              <p:tags r:id="rId7"/>
            </p:custDataLst>
          </p:nvPr>
        </p:nvGraphicFramePr>
        <p:xfrm>
          <a:off x="9247505" y="4533900"/>
          <a:ext cx="7156450" cy="5397500"/>
        </p:xfrm>
        <a:graphic>
          <a:graphicData uri="http://schemas.openxmlformats.org/drawingml/2006/table">
            <a:tbl>
              <a:tblPr/>
              <a:tblGrid>
                <a:gridCol w="1022350"/>
                <a:gridCol w="1022350"/>
                <a:gridCol w="1022350"/>
                <a:gridCol w="1022350"/>
                <a:gridCol w="1022350"/>
                <a:gridCol w="1022350"/>
                <a:gridCol w="1022350"/>
              </a:tblGrid>
              <a:tr h="1155700">
                <a:tc>
                  <a:txBody>
                    <a:bodyPr/>
                    <a:p>
                      <a:pPr indent="0" algn="ctr">
                        <a:buNone/>
                      </a:pPr>
                      <a:r>
                        <a:rPr lang="en-US" sz="2400" b="1">
                          <a:solidFill>
                            <a:srgbClr val="000000"/>
                          </a:solidFill>
                          <a:latin typeface="宋体" panose="02010600030101010101" pitchFamily="2" charset="-122"/>
                        </a:rPr>
                        <a:t>serviceScore</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gender</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isSmoke</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carEnvironment</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complainTimes</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driveYears</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p>
                      <a:pPr indent="0" algn="ctr">
                        <a:buNone/>
                      </a:pPr>
                      <a:r>
                        <a:rPr lang="en-US" sz="2400" b="1">
                          <a:solidFill>
                            <a:srgbClr val="000000"/>
                          </a:solidFill>
                          <a:latin typeface="宋体" panose="02010600030101010101" pitchFamily="2" charset="-122"/>
                        </a:rPr>
                        <a:t>predictWaitTime</a:t>
                      </a:r>
                      <a:endParaRPr lang="en-US" altLang="en-US" sz="2400" b="1">
                        <a:solidFill>
                          <a:srgbClr val="000000"/>
                        </a:solidFill>
                        <a:latin typeface="宋体" panose="02010600030101010101" pitchFamily="2" charset="-122"/>
                      </a:endParaRPr>
                    </a:p>
                  </a:txBody>
                  <a:tcPr marL="12700" marR="12700" marT="12700" vert="horz" anchor="t" anchorCtr="0">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424180">
                <a:tc>
                  <a:txBody>
                    <a:bodyPr/>
                    <a:p>
                      <a:pPr indent="0" algn="ctr">
                        <a:buNone/>
                      </a:pPr>
                      <a:r>
                        <a:rPr lang="en-US" sz="2400" b="0">
                          <a:solidFill>
                            <a:srgbClr val="000000"/>
                          </a:solidFill>
                          <a:latin typeface="宋体" panose="02010600030101010101" pitchFamily="2" charset="-122"/>
                        </a:rPr>
                        <a:t>82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3</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7</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r>
              <a:tr h="424180">
                <a:tc>
                  <a:txBody>
                    <a:bodyPr/>
                    <a:p>
                      <a:pPr indent="0" algn="ctr">
                        <a:buNone/>
                      </a:pPr>
                      <a:r>
                        <a:rPr lang="en-US" sz="2400" b="0">
                          <a:solidFill>
                            <a:srgbClr val="000000"/>
                          </a:solidFill>
                          <a:latin typeface="宋体" panose="02010600030101010101" pitchFamily="2" charset="-122"/>
                        </a:rPr>
                        <a:t>73</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4180">
                <a:tc>
                  <a:txBody>
                    <a:bodyPr/>
                    <a:p>
                      <a:pPr indent="0" algn="ctr">
                        <a:buNone/>
                      </a:pPr>
                      <a:r>
                        <a:rPr lang="en-US" sz="2400" b="0">
                          <a:solidFill>
                            <a:srgbClr val="000000"/>
                          </a:solidFill>
                          <a:latin typeface="宋体" panose="02010600030101010101" pitchFamily="2" charset="-122"/>
                        </a:rPr>
                        <a:t>70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4180">
                <a:tc>
                  <a:txBody>
                    <a:bodyPr/>
                    <a:p>
                      <a:pPr indent="0" algn="ctr">
                        <a:buNone/>
                      </a:pPr>
                      <a:r>
                        <a:rPr lang="en-US" sz="2400" b="0">
                          <a:solidFill>
                            <a:srgbClr val="000000"/>
                          </a:solidFill>
                          <a:latin typeface="宋体" panose="02010600030101010101" pitchFamily="2" charset="-122"/>
                        </a:rPr>
                        <a:t>88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4</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7</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6</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4180">
                <a:tc>
                  <a:txBody>
                    <a:bodyPr/>
                    <a:p>
                      <a:pPr indent="0" algn="ctr">
                        <a:buNone/>
                      </a:pPr>
                      <a:r>
                        <a:rPr lang="en-US" sz="2400" b="0">
                          <a:solidFill>
                            <a:srgbClr val="000000"/>
                          </a:solidFill>
                          <a:latin typeface="宋体" panose="02010600030101010101" pitchFamily="2" charset="-122"/>
                        </a:rPr>
                        <a:t>77</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4</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4180">
                <a:tc>
                  <a:txBody>
                    <a:bodyPr/>
                    <a:p>
                      <a:pPr indent="0" algn="ctr">
                        <a:buNone/>
                      </a:pPr>
                      <a:r>
                        <a:rPr lang="en-US" sz="2400" b="0">
                          <a:solidFill>
                            <a:srgbClr val="000000"/>
                          </a:solidFill>
                          <a:latin typeface="宋体" panose="02010600030101010101" pitchFamily="2" charset="-122"/>
                        </a:rPr>
                        <a:t>88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4</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7</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6</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4180">
                <a:tc>
                  <a:txBody>
                    <a:bodyPr/>
                    <a:p>
                      <a:pPr indent="0" algn="ctr">
                        <a:buNone/>
                      </a:pPr>
                      <a:r>
                        <a:rPr lang="en-US" sz="2400" b="0">
                          <a:solidFill>
                            <a:srgbClr val="000000"/>
                          </a:solidFill>
                          <a:latin typeface="宋体" panose="02010600030101010101" pitchFamily="2" charset="-122"/>
                        </a:rPr>
                        <a:t>75</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4</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8</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4180">
                <a:tc>
                  <a:txBody>
                    <a:bodyPr/>
                    <a:p>
                      <a:pPr indent="0" algn="ctr">
                        <a:buNone/>
                      </a:pPr>
                      <a:r>
                        <a:rPr lang="en-US" sz="2400" b="0">
                          <a:solidFill>
                            <a:srgbClr val="000000"/>
                          </a:solidFill>
                          <a:latin typeface="宋体" panose="02010600030101010101" pitchFamily="2" charset="-122"/>
                        </a:rPr>
                        <a:t>71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4180">
                <a:tc>
                  <a:txBody>
                    <a:bodyPr/>
                    <a:p>
                      <a:pPr indent="0" algn="ctr">
                        <a:buNone/>
                      </a:pPr>
                      <a:r>
                        <a:rPr lang="en-US" sz="2400" b="0">
                          <a:solidFill>
                            <a:srgbClr val="000000"/>
                          </a:solidFill>
                          <a:latin typeface="宋体" panose="02010600030101010101" pitchFamily="2" charset="-122"/>
                        </a:rPr>
                        <a:t>70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r h="424180">
                <a:tc>
                  <a:txBody>
                    <a:bodyPr/>
                    <a:p>
                      <a:pPr indent="0" algn="ctr">
                        <a:buNone/>
                      </a:pPr>
                      <a:r>
                        <a:rPr lang="en-US" sz="2400" b="0">
                          <a:solidFill>
                            <a:srgbClr val="000000"/>
                          </a:solidFill>
                          <a:latin typeface="宋体" panose="02010600030101010101" pitchFamily="2" charset="-122"/>
                        </a:rPr>
                        <a:t>70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10</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2</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c>
                  <a:txBody>
                    <a:bodyPr/>
                    <a:p>
                      <a:pPr indent="0" algn="ctr">
                        <a:buNone/>
                      </a:pPr>
                      <a:r>
                        <a:rPr lang="en-US" sz="2400" b="0">
                          <a:solidFill>
                            <a:srgbClr val="000000"/>
                          </a:solidFill>
                          <a:latin typeface="宋体" panose="02010600030101010101" pitchFamily="2" charset="-122"/>
                        </a:rPr>
                        <a:t>9</a:t>
                      </a:r>
                      <a:endParaRPr lang="en-US" altLang="en-US" sz="2400" b="0">
                        <a:solidFill>
                          <a:srgbClr val="000000"/>
                        </a:solidFill>
                        <a:latin typeface="宋体" panose="02010600030101010101" pitchFamily="2" charset="-122"/>
                      </a:endParaRPr>
                    </a:p>
                  </a:txBody>
                  <a:tcPr marL="12700" marR="12700" marT="12700" vert="horz" anchor="b" anchorCtr="0">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bg1"/>
                    </a:solidFill>
                  </a:tcPr>
                </a:tc>
              </a:tr>
            </a:tbl>
          </a:graphicData>
        </a:graphic>
      </p:graphicFrame>
      <p:sp>
        <p:nvSpPr>
          <p:cNvPr id="29" name="TextBox 22"/>
          <p:cNvSpPr txBox="1"/>
          <p:nvPr/>
        </p:nvSpPr>
        <p:spPr>
          <a:xfrm>
            <a:off x="9372342" y="3847888"/>
            <a:ext cx="6794426" cy="430530"/>
          </a:xfrm>
          <a:prstGeom prst="rect">
            <a:avLst/>
          </a:prstGeom>
        </p:spPr>
        <p:txBody>
          <a:bodyPr lIns="0" tIns="0" rIns="0" bIns="0" rtlCol="0" anchor="t">
            <a:spAutoFit/>
          </a:bodyPr>
          <a:p>
            <a:pPr>
              <a:lnSpc>
                <a:spcPts val="3360"/>
              </a:lnSpc>
            </a:pPr>
            <a:r>
              <a:rPr lang="en-US" sz="2800" spc="26">
                <a:solidFill>
                  <a:srgbClr val="4F81BD"/>
                </a:solidFill>
                <a:latin typeface="TT Rounds Condensed Bold" panose="02010600030101010101" charset="-122"/>
                <a:ea typeface="TT Rounds Condensed Bold" panose="02010600030101010101" charset="-122"/>
              </a:rPr>
              <a:t>表6 </a:t>
            </a:r>
            <a:r>
              <a:rPr lang="en-US" sz="2800" spc="26">
                <a:solidFill>
                  <a:srgbClr val="4F81BD"/>
                </a:solidFill>
                <a:latin typeface="TT Rounds Condensed Bold" panose="02010600030101010101" charset="-122"/>
                <a:ea typeface="TT Rounds Condensed Bold" panose="02010600030101010101" charset="-122"/>
                <a:sym typeface="+mn-ea"/>
              </a:rPr>
              <a:t>司机</a:t>
            </a:r>
            <a:r>
              <a:rPr lang="zh-CN" altLang="en-US" sz="2800" spc="26">
                <a:solidFill>
                  <a:srgbClr val="4F81BD"/>
                </a:solidFill>
                <a:latin typeface="TT Rounds Condensed Bold" panose="02010600030101010101" charset="-122"/>
                <a:ea typeface="宋体" panose="02010600030101010101" pitchFamily="2" charset="-122"/>
                <a:sym typeface="+mn-ea"/>
              </a:rPr>
              <a:t>在平台的</a:t>
            </a:r>
            <a:r>
              <a:rPr lang="en-US" sz="2800" spc="26">
                <a:solidFill>
                  <a:srgbClr val="4F81BD"/>
                </a:solidFill>
                <a:latin typeface="TT Rounds Condensed Bold" panose="02010600030101010101" charset="-122"/>
                <a:ea typeface="TT Rounds Condensed Bold" panose="02010600030101010101" charset="-122"/>
                <a:sym typeface="+mn-ea"/>
              </a:rPr>
              <a:t>各属性评价信息</a:t>
            </a:r>
            <a:endParaRPr lang="en-US" sz="2800" spc="26">
              <a:solidFill>
                <a:srgbClr val="4F81BD"/>
              </a:solidFill>
              <a:latin typeface="TT Rounds Condensed Bold" panose="02010600030101010101" charset="-122"/>
              <a:ea typeface="TT Rounds Condensed Bold" panose="02010600030101010101" charset="-122"/>
            </a:endParaRPr>
          </a:p>
        </p:txBody>
      </p:sp>
      <p:pic>
        <p:nvPicPr>
          <p:cNvPr id="31" name="图片 30"/>
          <p:cNvPicPr>
            <a:picLocks noChangeAspect="1"/>
          </p:cNvPicPr>
          <p:nvPr/>
        </p:nvPicPr>
        <p:blipFill>
          <a:blip r:embed="rId8"/>
          <a:stretch>
            <a:fillRect/>
          </a:stretch>
        </p:blipFill>
        <p:spPr>
          <a:xfrm>
            <a:off x="9785350" y="135890"/>
            <a:ext cx="6589395" cy="3504565"/>
          </a:xfrm>
          <a:prstGeom prst="rect">
            <a:avLst/>
          </a:prstGeom>
        </p:spPr>
      </p:pic>
      <p:sp>
        <p:nvSpPr>
          <p:cNvPr id="32" name="文本框 31"/>
          <p:cNvSpPr txBox="1"/>
          <p:nvPr/>
        </p:nvSpPr>
        <p:spPr>
          <a:xfrm>
            <a:off x="16535400" y="1104900"/>
            <a:ext cx="921385" cy="2003425"/>
          </a:xfrm>
          <a:prstGeom prst="rect">
            <a:avLst/>
          </a:prstGeom>
          <a:noFill/>
        </p:spPr>
        <p:txBody>
          <a:bodyPr vert="eaVert" wrap="square" rtlCol="0">
            <a:spAutoFit/>
          </a:bodyPr>
          <a:p>
            <a:r>
              <a:rPr lang="zh-CN" altLang="en-US" sz="2400">
                <a:solidFill>
                  <a:schemeClr val="accent1"/>
                </a:solidFill>
                <a:effectLst>
                  <a:outerShdw blurRad="38100" dist="25400" dir="5400000" algn="ctr" rotWithShape="0">
                    <a:srgbClr val="6E747A">
                      <a:alpha val="43000"/>
                    </a:srgbClr>
                  </a:outerShdw>
                </a:effectLst>
              </a:rPr>
              <a:t>三角模糊数</a:t>
            </a:r>
            <a:endParaRPr lang="zh-CN" altLang="en-US" sz="2400">
              <a:solidFill>
                <a:schemeClr val="accent1"/>
              </a:solidFill>
              <a:effectLst>
                <a:outerShdw blurRad="38100" dist="25400" dir="5400000" algn="ctr" rotWithShape="0">
                  <a:srgbClr val="6E747A">
                    <a:alpha val="43000"/>
                  </a:srgbClr>
                </a:outerShdw>
              </a:effectLst>
            </a:endParaRPr>
          </a:p>
          <a:p>
            <a:r>
              <a:rPr lang="zh-CN" altLang="en-US" sz="2400">
                <a:solidFill>
                  <a:schemeClr val="accent1"/>
                </a:solidFill>
                <a:effectLst>
                  <a:outerShdw blurRad="38100" dist="25400" dir="5400000" algn="ctr" rotWithShape="0">
                    <a:srgbClr val="6E747A">
                      <a:alpha val="43000"/>
                    </a:srgbClr>
                  </a:outerShdw>
                </a:effectLst>
              </a:rPr>
              <a:t>收益损失公式</a:t>
            </a:r>
            <a:endParaRPr lang="zh-CN" altLang="en-US" sz="240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02"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007530" y="7216934"/>
            <a:ext cx="4992529" cy="4986242"/>
            <a:chOff x="0" y="0"/>
            <a:chExt cx="6656705" cy="6648323"/>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3" b="-63"/>
              </a:stretch>
            </a:blipFill>
          </p:spPr>
        </p:sp>
      </p:grpSp>
      <p:grpSp>
        <p:nvGrpSpPr>
          <p:cNvPr id="6" name="Group 6"/>
          <p:cNvGrpSpPr/>
          <p:nvPr/>
        </p:nvGrpSpPr>
        <p:grpSpPr>
          <a:xfrm rot="-4635726">
            <a:off x="15304830" y="2231780"/>
            <a:ext cx="6860953" cy="4399598"/>
            <a:chOff x="0" y="0"/>
            <a:chExt cx="9147937" cy="5866130"/>
          </a:xfrm>
        </p:grpSpPr>
        <p:sp>
          <p:nvSpPr>
            <p:cNvPr id="7" name="Freeform 7"/>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3"/>
              <a:stretch>
                <a:fillRect/>
              </a:stretch>
            </a:blipFill>
          </p:spPr>
        </p:sp>
      </p:grpSp>
      <p:grpSp>
        <p:nvGrpSpPr>
          <p:cNvPr id="8" name="Group 8"/>
          <p:cNvGrpSpPr/>
          <p:nvPr/>
        </p:nvGrpSpPr>
        <p:grpSpPr>
          <a:xfrm>
            <a:off x="-1133315" y="-1272534"/>
            <a:ext cx="3774281" cy="3745992"/>
            <a:chOff x="0" y="0"/>
            <a:chExt cx="5032375" cy="4994656"/>
          </a:xfrm>
        </p:grpSpPr>
        <p:sp>
          <p:nvSpPr>
            <p:cNvPr id="9" name="Freeform 9"/>
            <p:cNvSpPr/>
            <p:nvPr/>
          </p:nvSpPr>
          <p:spPr>
            <a:xfrm>
              <a:off x="0" y="0"/>
              <a:ext cx="5032375" cy="4994656"/>
            </a:xfrm>
            <a:custGeom>
              <a:avLst/>
              <a:gdLst/>
              <a:ahLst/>
              <a:cxnLst/>
              <a:rect l="l" t="t" r="r" b="b"/>
              <a:pathLst>
                <a:path w="5032375" h="4994656">
                  <a:moveTo>
                    <a:pt x="0" y="0"/>
                  </a:moveTo>
                  <a:lnTo>
                    <a:pt x="5032375" y="0"/>
                  </a:lnTo>
                  <a:lnTo>
                    <a:pt x="5032375" y="4994656"/>
                  </a:lnTo>
                  <a:lnTo>
                    <a:pt x="0" y="4994656"/>
                  </a:lnTo>
                  <a:lnTo>
                    <a:pt x="0" y="0"/>
                  </a:lnTo>
                  <a:close/>
                </a:path>
              </a:pathLst>
            </a:custGeom>
            <a:blipFill>
              <a:blip r:embed="rId4"/>
              <a:stretch>
                <a:fillRect l="-45" r="-45"/>
              </a:stretch>
            </a:blipFill>
          </p:spPr>
        </p:sp>
      </p:grpSp>
      <p:sp>
        <p:nvSpPr>
          <p:cNvPr id="10" name="TextBox 10"/>
          <p:cNvSpPr txBox="1"/>
          <p:nvPr/>
        </p:nvSpPr>
        <p:spPr>
          <a:xfrm>
            <a:off x="1183911" y="434068"/>
            <a:ext cx="5710671" cy="1149625"/>
          </a:xfrm>
          <a:prstGeom prst="rect">
            <a:avLst/>
          </a:prstGeom>
        </p:spPr>
        <p:txBody>
          <a:bodyPr lIns="0" tIns="0" rIns="0" bIns="0" rtlCol="0" anchor="t">
            <a:spAutoFit/>
          </a:bodyPr>
          <a:lstStyle/>
          <a:p>
            <a:pPr algn="l">
              <a:lnSpc>
                <a:spcPts val="8400"/>
              </a:lnSpc>
            </a:pPr>
            <a:r>
              <a:rPr lang="en-US" sz="6000">
                <a:solidFill>
                  <a:srgbClr val="3B64C9"/>
                </a:solidFill>
                <a:ea typeface="Arimo" panose="020B0604020202020204"/>
              </a:rPr>
              <a:t>计算</a:t>
            </a:r>
            <a:endParaRPr lang="en-US" sz="6000">
              <a:solidFill>
                <a:srgbClr val="3B64C9"/>
              </a:solidFill>
              <a:ea typeface="Arimo" panose="020B0604020202020204"/>
            </a:endParaRPr>
          </a:p>
        </p:txBody>
      </p:sp>
      <p:sp>
        <p:nvSpPr>
          <p:cNvPr id="11" name="Freeform 11"/>
          <p:cNvSpPr/>
          <p:nvPr/>
        </p:nvSpPr>
        <p:spPr>
          <a:xfrm>
            <a:off x="17310017" y="389876"/>
            <a:ext cx="19050" cy="3720560"/>
          </a:xfrm>
          <a:custGeom>
            <a:avLst/>
            <a:gdLst/>
            <a:ahLst/>
            <a:cxnLst/>
            <a:rect l="l" t="t" r="r" b="b"/>
            <a:pathLst>
              <a:path w="19050" h="3720560">
                <a:moveTo>
                  <a:pt x="0" y="0"/>
                </a:moveTo>
                <a:lnTo>
                  <a:pt x="19050" y="0"/>
                </a:lnTo>
                <a:lnTo>
                  <a:pt x="19050" y="3720560"/>
                </a:lnTo>
                <a:lnTo>
                  <a:pt x="0" y="3720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17076352" y="600453"/>
            <a:ext cx="486347" cy="486347"/>
            <a:chOff x="0" y="0"/>
            <a:chExt cx="648462" cy="648462"/>
          </a:xfrm>
        </p:grpSpPr>
        <p:sp>
          <p:nvSpPr>
            <p:cNvPr id="13" name="Freeform 1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7"/>
              <a:stretch>
                <a:fillRect/>
              </a:stretch>
            </a:blipFill>
          </p:spPr>
        </p:sp>
      </p:grpSp>
      <p:sp>
        <p:nvSpPr>
          <p:cNvPr id="14" name="Freeform 14"/>
          <p:cNvSpPr/>
          <p:nvPr/>
        </p:nvSpPr>
        <p:spPr>
          <a:xfrm>
            <a:off x="1174386" y="8983466"/>
            <a:ext cx="19050" cy="857345"/>
          </a:xfrm>
          <a:custGeom>
            <a:avLst/>
            <a:gdLst/>
            <a:ahLst/>
            <a:cxnLst/>
            <a:rect l="l" t="t" r="r" b="b"/>
            <a:pathLst>
              <a:path w="19050" h="857345">
                <a:moveTo>
                  <a:pt x="0" y="0"/>
                </a:moveTo>
                <a:lnTo>
                  <a:pt x="19050" y="0"/>
                </a:lnTo>
                <a:lnTo>
                  <a:pt x="19050" y="857345"/>
                </a:lnTo>
                <a:lnTo>
                  <a:pt x="0" y="857345"/>
                </a:lnTo>
                <a:lnTo>
                  <a:pt x="0" y="0"/>
                </a:lnTo>
                <a:close/>
              </a:path>
            </a:pathLst>
          </a:custGeom>
          <a:blipFill>
            <a:blip r:embed="rId8"/>
            <a:stretch>
              <a:fillRect/>
            </a:stretch>
          </a:blipFill>
        </p:spPr>
      </p:sp>
      <p:sp>
        <p:nvSpPr>
          <p:cNvPr id="15" name="Freeform 15"/>
          <p:cNvSpPr/>
          <p:nvPr/>
        </p:nvSpPr>
        <p:spPr>
          <a:xfrm>
            <a:off x="753826" y="9401175"/>
            <a:ext cx="2692622" cy="19050"/>
          </a:xfrm>
          <a:custGeom>
            <a:avLst/>
            <a:gdLst/>
            <a:ahLst/>
            <a:cxnLst/>
            <a:rect l="l" t="t" r="r" b="b"/>
            <a:pathLst>
              <a:path w="2692622" h="19050">
                <a:moveTo>
                  <a:pt x="0" y="0"/>
                </a:moveTo>
                <a:lnTo>
                  <a:pt x="2692622" y="0"/>
                </a:lnTo>
                <a:lnTo>
                  <a:pt x="2692622" y="19050"/>
                </a:lnTo>
                <a:lnTo>
                  <a:pt x="0" y="19050"/>
                </a:lnTo>
                <a:lnTo>
                  <a:pt x="0" y="0"/>
                </a:lnTo>
                <a:close/>
              </a:path>
            </a:pathLst>
          </a:custGeom>
          <a:blipFill>
            <a:blip r:embed="rId9"/>
            <a:stretch>
              <a:fillRect/>
            </a:stretch>
          </a:blipFill>
        </p:spPr>
      </p:sp>
      <p:sp>
        <p:nvSpPr>
          <p:cNvPr id="16" name="Freeform 16"/>
          <p:cNvSpPr/>
          <p:nvPr/>
        </p:nvSpPr>
        <p:spPr>
          <a:xfrm>
            <a:off x="17310017" y="7557655"/>
            <a:ext cx="19050" cy="2283142"/>
          </a:xfrm>
          <a:custGeom>
            <a:avLst/>
            <a:gdLst/>
            <a:ahLst/>
            <a:cxnLst/>
            <a:rect l="l" t="t" r="r" b="b"/>
            <a:pathLst>
              <a:path w="19050" h="2283142">
                <a:moveTo>
                  <a:pt x="0" y="0"/>
                </a:moveTo>
                <a:lnTo>
                  <a:pt x="19050" y="0"/>
                </a:lnTo>
                <a:lnTo>
                  <a:pt x="19050" y="2283142"/>
                </a:lnTo>
                <a:lnTo>
                  <a:pt x="0" y="2283142"/>
                </a:lnTo>
                <a:lnTo>
                  <a:pt x="0" y="0"/>
                </a:lnTo>
                <a:close/>
              </a:path>
            </a:pathLst>
          </a:custGeom>
          <a:blipFill>
            <a:blip r:embed="rId10"/>
            <a:stretch>
              <a:fillRect/>
            </a:stretch>
          </a:blipFill>
        </p:spPr>
      </p:sp>
      <p:sp>
        <p:nvSpPr>
          <p:cNvPr id="17" name="Freeform 17"/>
          <p:cNvSpPr/>
          <p:nvPr/>
        </p:nvSpPr>
        <p:spPr>
          <a:xfrm>
            <a:off x="16267024" y="9401175"/>
            <a:ext cx="1267111" cy="19050"/>
          </a:xfrm>
          <a:custGeom>
            <a:avLst/>
            <a:gdLst/>
            <a:ahLst/>
            <a:cxnLst/>
            <a:rect l="l" t="t" r="r" b="b"/>
            <a:pathLst>
              <a:path w="1267111" h="19050">
                <a:moveTo>
                  <a:pt x="0" y="0"/>
                </a:moveTo>
                <a:lnTo>
                  <a:pt x="1267111" y="0"/>
                </a:lnTo>
                <a:lnTo>
                  <a:pt x="1267111" y="19050"/>
                </a:lnTo>
                <a:lnTo>
                  <a:pt x="0" y="19050"/>
                </a:lnTo>
                <a:lnTo>
                  <a:pt x="0" y="0"/>
                </a:lnTo>
                <a:close/>
              </a:path>
            </a:pathLst>
          </a:custGeom>
          <a:blipFill>
            <a:blip r:embed="rId11"/>
            <a:stretch>
              <a:fillRect/>
            </a:stretch>
          </a:blipFill>
        </p:spPr>
      </p:sp>
      <p:sp>
        <p:nvSpPr>
          <p:cNvPr id="18" name="TextBox 18"/>
          <p:cNvSpPr txBox="1"/>
          <p:nvPr/>
        </p:nvSpPr>
        <p:spPr>
          <a:xfrm>
            <a:off x="16394489" y="8423392"/>
            <a:ext cx="751293" cy="83490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04</a:t>
            </a:r>
            <a:endParaRPr lang="en-US" sz="3665">
              <a:solidFill>
                <a:srgbClr val="AEAEAF"/>
              </a:solidFill>
              <a:latin typeface="Arimo" panose="020B0604020202020204"/>
            </a:endParaRPr>
          </a:p>
        </p:txBody>
      </p:sp>
      <p:grpSp>
        <p:nvGrpSpPr>
          <p:cNvPr id="19" name="Group 19"/>
          <p:cNvGrpSpPr/>
          <p:nvPr/>
        </p:nvGrpSpPr>
        <p:grpSpPr>
          <a:xfrm>
            <a:off x="533400" y="1567155"/>
            <a:ext cx="14416208" cy="2178838"/>
            <a:chOff x="0" y="0"/>
            <a:chExt cx="19221611" cy="2905117"/>
          </a:xfrm>
        </p:grpSpPr>
        <p:sp>
          <p:nvSpPr>
            <p:cNvPr id="20" name="Freeform 20"/>
            <p:cNvSpPr/>
            <p:nvPr/>
          </p:nvSpPr>
          <p:spPr>
            <a:xfrm>
              <a:off x="0" y="0"/>
              <a:ext cx="19221577" cy="2905125"/>
            </a:xfrm>
            <a:custGeom>
              <a:avLst/>
              <a:gdLst/>
              <a:ahLst/>
              <a:cxnLst/>
              <a:rect l="l" t="t" r="r" b="b"/>
              <a:pathLst>
                <a:path w="19221577" h="2905125">
                  <a:moveTo>
                    <a:pt x="0" y="0"/>
                  </a:moveTo>
                  <a:lnTo>
                    <a:pt x="19221577" y="0"/>
                  </a:lnTo>
                  <a:lnTo>
                    <a:pt x="19221577" y="2905125"/>
                  </a:lnTo>
                  <a:lnTo>
                    <a:pt x="0" y="2905125"/>
                  </a:lnTo>
                  <a:lnTo>
                    <a:pt x="0" y="0"/>
                  </a:lnTo>
                  <a:close/>
                </a:path>
              </a:pathLst>
            </a:custGeom>
            <a:blipFill>
              <a:blip r:embed="rId12"/>
              <a:stretch>
                <a:fillRect t="-3316" b="-3316"/>
              </a:stretch>
            </a:blipFill>
          </p:spPr>
        </p:sp>
        <p:sp>
          <p:nvSpPr>
            <p:cNvPr id="21" name="TextBox 21"/>
            <p:cNvSpPr txBox="1"/>
            <p:nvPr/>
          </p:nvSpPr>
          <p:spPr>
            <a:xfrm>
              <a:off x="0" y="-19050"/>
              <a:ext cx="19221611" cy="2924167"/>
            </a:xfrm>
            <a:prstGeom prst="rect">
              <a:avLst/>
            </a:prstGeom>
          </p:spPr>
          <p:txBody>
            <a:bodyPr lIns="50800" tIns="50800" rIns="50800" bIns="50800" rtlCol="0" anchor="t"/>
            <a:lstStyle/>
            <a:p>
              <a:pPr algn="l">
                <a:lnSpc>
                  <a:spcPts val="3360"/>
                </a:lnSpc>
              </a:pPr>
              <a:endParaRPr dirty="0"/>
            </a:p>
            <a:p>
              <a:pPr algn="l">
                <a:lnSpc>
                  <a:spcPts val="3360"/>
                </a:lnSpc>
              </a:pPr>
              <a:r>
                <a:rPr lang="en-US" sz="2800" dirty="0">
                  <a:solidFill>
                    <a:srgbClr val="000000"/>
                  </a:solidFill>
                  <a:latin typeface="Arimo" panose="020B0604020202020204"/>
                  <a:ea typeface="Arimo" panose="020B0604020202020204"/>
                </a:rPr>
                <a:t>   </a:t>
              </a:r>
              <a:r>
                <a:rPr lang="en-US" sz="2800" dirty="0" err="1">
                  <a:solidFill>
                    <a:srgbClr val="000000"/>
                  </a:solidFill>
                  <a:latin typeface="Arimo" panose="020B0604020202020204"/>
                  <a:ea typeface="Arimo" panose="020B0604020202020204"/>
                </a:rPr>
                <a:t>然后，得到评价司机的属性权重为:W</a:t>
              </a:r>
              <a:r>
                <a:rPr lang="en-US" sz="2800" dirty="0">
                  <a:solidFill>
                    <a:srgbClr val="000000"/>
                  </a:solidFill>
                  <a:latin typeface="Arimo" panose="020B0604020202020204"/>
                  <a:ea typeface="Arimo" panose="020B0604020202020204"/>
                </a:rPr>
                <a:t>=(0.22，0.11，0.16，0.18，0.25，0.01，0.08)。</a:t>
              </a:r>
              <a:endParaRPr lang="en-US" sz="2800" dirty="0">
                <a:solidFill>
                  <a:srgbClr val="000000"/>
                </a:solidFill>
                <a:latin typeface="Arimo" panose="020B0604020202020204"/>
                <a:ea typeface="Arimo" panose="020B0604020202020204"/>
              </a:endParaRPr>
            </a:p>
            <a:p>
              <a:pPr algn="l">
                <a:lnSpc>
                  <a:spcPts val="3360"/>
                </a:lnSpc>
              </a:pPr>
              <a:r>
                <a:rPr lang="en-US" sz="2800" dirty="0">
                  <a:solidFill>
                    <a:srgbClr val="000000"/>
                  </a:solidFill>
                  <a:latin typeface="Arimo" panose="020B0604020202020204"/>
                  <a:ea typeface="Arimo" panose="020B0604020202020204"/>
                  <a:sym typeface="Arimo" panose="020B0604020202020204"/>
                </a:rPr>
                <a:t>   </a:t>
              </a:r>
              <a:r>
                <a:rPr lang="en-US" sz="2800" dirty="0" err="1">
                  <a:solidFill>
                    <a:srgbClr val="000000"/>
                  </a:solidFill>
                  <a:latin typeface="Arimo" panose="020B0604020202020204"/>
                  <a:ea typeface="Arimo" panose="020B0604020202020204"/>
                  <a:sym typeface="Arimo" panose="020B0604020202020204"/>
                </a:rPr>
                <a:t>进一步，设定参数</a:t>
              </a:r>
              <a:r>
                <a:rPr lang="en-US" sz="2800" dirty="0">
                  <a:solidFill>
                    <a:srgbClr val="000000"/>
                  </a:solidFill>
                  <a:latin typeface="Arimo" panose="020B0604020202020204"/>
                  <a:ea typeface="Arimo" panose="020B0604020202020204"/>
                  <a:sym typeface="Arimo" panose="020B0604020202020204"/>
                </a:rPr>
                <a:t>  2.25 [20]，                ，</a:t>
              </a:r>
              <a:r>
                <a:rPr lang="en-US" sz="2800" dirty="0" err="1">
                  <a:solidFill>
                    <a:srgbClr val="000000"/>
                  </a:solidFill>
                  <a:latin typeface="Arimo" panose="020B0604020202020204"/>
                  <a:ea typeface="Arimo" panose="020B0604020202020204"/>
                  <a:sym typeface="Arimo" panose="020B0604020202020204"/>
                </a:rPr>
                <a:t>计算乘客</a:t>
              </a:r>
              <a:r>
                <a:rPr lang="en-US" sz="2800" dirty="0">
                  <a:solidFill>
                    <a:srgbClr val="000000"/>
                  </a:solidFill>
                  <a:latin typeface="Arimo" panose="020B0604020202020204"/>
                  <a:ea typeface="Arimo" panose="020B0604020202020204"/>
                  <a:sym typeface="Arimo" panose="020B0604020202020204"/>
                </a:rPr>
                <a:t>     </a:t>
              </a:r>
              <a:r>
                <a:rPr lang="en-US" sz="2800" dirty="0" err="1">
                  <a:solidFill>
                    <a:srgbClr val="000000"/>
                  </a:solidFill>
                  <a:latin typeface="Arimo" panose="020B0604020202020204"/>
                  <a:ea typeface="Arimo" panose="020B0604020202020204"/>
                  <a:sym typeface="Arimo" panose="020B0604020202020204"/>
                </a:rPr>
                <a:t>对司机</a:t>
              </a:r>
              <a:r>
                <a:rPr lang="en-US" sz="2800" dirty="0">
                  <a:solidFill>
                    <a:srgbClr val="000000"/>
                  </a:solidFill>
                  <a:latin typeface="Arimo" panose="020B0604020202020204"/>
                  <a:ea typeface="Arimo" panose="020B0604020202020204"/>
                  <a:sym typeface="Arimo" panose="020B0604020202020204"/>
                </a:rPr>
                <a:t>     </a:t>
              </a:r>
              <a:r>
                <a:rPr lang="en-US" sz="2800" dirty="0" err="1">
                  <a:solidFill>
                    <a:srgbClr val="000000"/>
                  </a:solidFill>
                  <a:latin typeface="Arimo" panose="020B0604020202020204"/>
                  <a:ea typeface="Arimo" panose="020B0604020202020204"/>
                  <a:sym typeface="Arimo" panose="020B0604020202020204"/>
                </a:rPr>
                <a:t>满意度的综合前景值</a:t>
              </a:r>
              <a:r>
                <a:rPr lang="en-US" sz="2800" dirty="0">
                  <a:solidFill>
                    <a:srgbClr val="000000"/>
                  </a:solidFill>
                  <a:latin typeface="Arimo" panose="020B0604020202020204"/>
                  <a:ea typeface="Arimo" panose="020B0604020202020204"/>
                  <a:sym typeface="Arimo" panose="020B0604020202020204"/>
                </a:rPr>
                <a:t>， 前10位乘客关于10位司机的满意度综合前景值如表7所示。 </a:t>
              </a:r>
              <a:endParaRPr lang="en-US" sz="2800" dirty="0">
                <a:solidFill>
                  <a:srgbClr val="000000"/>
                </a:solidFill>
                <a:latin typeface="Arimo" panose="020B0604020202020204"/>
                <a:ea typeface="Arimo" panose="020B0604020202020204"/>
                <a:sym typeface="Arimo" panose="020B0604020202020204"/>
              </a:endParaRPr>
            </a:p>
            <a:p>
              <a:pPr algn="l">
                <a:lnSpc>
                  <a:spcPts val="3360"/>
                </a:lnSpc>
              </a:pPr>
              <a:r>
                <a:rPr lang="en-US" sz="2800" dirty="0">
                  <a:solidFill>
                    <a:srgbClr val="000000"/>
                  </a:solidFill>
                  <a:latin typeface="Arimo" panose="020B0604020202020204"/>
                </a:rPr>
                <a:t>   </a:t>
              </a:r>
              <a:endParaRPr lang="en-US" sz="2800" dirty="0">
                <a:solidFill>
                  <a:srgbClr val="000000"/>
                </a:solidFill>
                <a:latin typeface="Arimo" panose="020B0604020202020204"/>
              </a:endParaRPr>
            </a:p>
          </p:txBody>
        </p:sp>
      </p:grpSp>
      <p:sp>
        <p:nvSpPr>
          <p:cNvPr id="22" name="TextBox 22"/>
          <p:cNvSpPr txBox="1"/>
          <p:nvPr/>
        </p:nvSpPr>
        <p:spPr>
          <a:xfrm>
            <a:off x="2602990" y="5597729"/>
            <a:ext cx="4636010" cy="779485"/>
          </a:xfrm>
          <a:prstGeom prst="rect">
            <a:avLst/>
          </a:prstGeom>
        </p:spPr>
        <p:txBody>
          <a:bodyPr lIns="0" tIns="0" rIns="0" bIns="0" rtlCol="0" anchor="t">
            <a:spAutoFit/>
          </a:bodyPr>
          <a:lstStyle/>
          <a:p>
            <a:pPr algn="just">
              <a:lnSpc>
                <a:spcPts val="5040"/>
              </a:lnSpc>
            </a:pPr>
            <a:r>
              <a:rPr lang="en-US" sz="2400">
                <a:solidFill>
                  <a:srgbClr val="3B64C9"/>
                </a:solidFill>
                <a:latin typeface="Arimo" panose="020B0604020202020204"/>
                <a:ea typeface="Arimo" panose="020B0604020202020204"/>
              </a:rPr>
              <a:t>表5 乘客爽约概</a:t>
            </a:r>
            <a:endParaRPr lang="en-US" sz="2400">
              <a:solidFill>
                <a:srgbClr val="3B64C9"/>
              </a:solidFill>
              <a:latin typeface="Arimo" panose="020B0604020202020204"/>
              <a:ea typeface="Arimo" panose="020B0604020202020204"/>
            </a:endParaRPr>
          </a:p>
        </p:txBody>
      </p:sp>
      <p:sp>
        <p:nvSpPr>
          <p:cNvPr id="23" name="Freeform 23"/>
          <p:cNvSpPr/>
          <p:nvPr/>
        </p:nvSpPr>
        <p:spPr>
          <a:xfrm>
            <a:off x="9367975" y="2392219"/>
            <a:ext cx="428685" cy="552527"/>
          </a:xfrm>
          <a:custGeom>
            <a:avLst/>
            <a:gdLst/>
            <a:ahLst/>
            <a:cxnLst/>
            <a:rect l="l" t="t" r="r" b="b"/>
            <a:pathLst>
              <a:path w="428685" h="552527">
                <a:moveTo>
                  <a:pt x="0" y="0"/>
                </a:moveTo>
                <a:lnTo>
                  <a:pt x="428685" y="0"/>
                </a:lnTo>
                <a:lnTo>
                  <a:pt x="428685" y="552527"/>
                </a:lnTo>
                <a:lnTo>
                  <a:pt x="0" y="552527"/>
                </a:lnTo>
                <a:lnTo>
                  <a:pt x="0" y="0"/>
                </a:lnTo>
                <a:close/>
              </a:path>
            </a:pathLst>
          </a:custGeom>
          <a:blipFill>
            <a:blip r:embed="rId13"/>
            <a:stretch>
              <a:fillRect/>
            </a:stretch>
          </a:blipFill>
        </p:spPr>
        <p:txBody>
          <a:bodyPr/>
          <a:lstStyle/>
          <a:p>
            <a:endParaRPr lang="zh-CN" altLang="en-US" dirty="0"/>
          </a:p>
        </p:txBody>
      </p:sp>
      <p:sp>
        <p:nvSpPr>
          <p:cNvPr id="24" name="Freeform 24"/>
          <p:cNvSpPr/>
          <p:nvPr/>
        </p:nvSpPr>
        <p:spPr>
          <a:xfrm>
            <a:off x="3874985" y="2427109"/>
            <a:ext cx="3734321" cy="514422"/>
          </a:xfrm>
          <a:custGeom>
            <a:avLst/>
            <a:gdLst/>
            <a:ahLst/>
            <a:cxnLst/>
            <a:rect l="l" t="t" r="r" b="b"/>
            <a:pathLst>
              <a:path w="3734321" h="514422">
                <a:moveTo>
                  <a:pt x="0" y="0"/>
                </a:moveTo>
                <a:lnTo>
                  <a:pt x="3734321" y="0"/>
                </a:lnTo>
                <a:lnTo>
                  <a:pt x="3734321" y="514422"/>
                </a:lnTo>
                <a:lnTo>
                  <a:pt x="0" y="514422"/>
                </a:lnTo>
                <a:lnTo>
                  <a:pt x="0" y="0"/>
                </a:lnTo>
                <a:close/>
              </a:path>
            </a:pathLst>
          </a:custGeom>
          <a:blipFill>
            <a:blip r:embed="rId14"/>
            <a:stretch>
              <a:fillRect/>
            </a:stretch>
          </a:blipFill>
        </p:spPr>
      </p:sp>
      <p:sp>
        <p:nvSpPr>
          <p:cNvPr id="26" name="Freeform 26"/>
          <p:cNvSpPr/>
          <p:nvPr/>
        </p:nvSpPr>
        <p:spPr>
          <a:xfrm>
            <a:off x="10940246" y="2399366"/>
            <a:ext cx="428685" cy="514422"/>
          </a:xfrm>
          <a:custGeom>
            <a:avLst/>
            <a:gdLst/>
            <a:ahLst/>
            <a:cxnLst/>
            <a:rect l="l" t="t" r="r" b="b"/>
            <a:pathLst>
              <a:path w="428685" h="514422">
                <a:moveTo>
                  <a:pt x="0" y="0"/>
                </a:moveTo>
                <a:lnTo>
                  <a:pt x="428685" y="0"/>
                </a:lnTo>
                <a:lnTo>
                  <a:pt x="428685" y="514422"/>
                </a:lnTo>
                <a:lnTo>
                  <a:pt x="0" y="514422"/>
                </a:lnTo>
                <a:lnTo>
                  <a:pt x="0" y="0"/>
                </a:lnTo>
                <a:close/>
              </a:path>
            </a:pathLst>
          </a:custGeom>
          <a:blipFill>
            <a:blip r:embed="rId15"/>
            <a:stretch>
              <a:fillRect/>
            </a:stretch>
          </a:blipFill>
        </p:spPr>
      </p:sp>
      <p:sp>
        <p:nvSpPr>
          <p:cNvPr id="27" name="Freeform 27"/>
          <p:cNvSpPr/>
          <p:nvPr/>
        </p:nvSpPr>
        <p:spPr>
          <a:xfrm>
            <a:off x="30156" y="4128464"/>
            <a:ext cx="17154484" cy="3484369"/>
          </a:xfrm>
          <a:custGeom>
            <a:avLst/>
            <a:gdLst/>
            <a:ahLst/>
            <a:cxnLst/>
            <a:rect l="l" t="t" r="r" b="b"/>
            <a:pathLst>
              <a:path w="17154484" h="3484369">
                <a:moveTo>
                  <a:pt x="0" y="0"/>
                </a:moveTo>
                <a:lnTo>
                  <a:pt x="17154484" y="0"/>
                </a:lnTo>
                <a:lnTo>
                  <a:pt x="17154484" y="3484369"/>
                </a:lnTo>
                <a:lnTo>
                  <a:pt x="0" y="3484369"/>
                </a:lnTo>
                <a:lnTo>
                  <a:pt x="0" y="0"/>
                </a:lnTo>
                <a:close/>
              </a:path>
            </a:pathLst>
          </a:custGeom>
          <a:blipFill>
            <a:blip r:embed="rId16"/>
            <a:stretch>
              <a:fillRect/>
            </a:stretch>
          </a:blipFill>
        </p:spPr>
      </p:sp>
      <p:sp>
        <p:nvSpPr>
          <p:cNvPr id="28" name="TextBox 28"/>
          <p:cNvSpPr txBox="1"/>
          <p:nvPr/>
        </p:nvSpPr>
        <p:spPr>
          <a:xfrm>
            <a:off x="1543381" y="8822071"/>
            <a:ext cx="6794426" cy="430530"/>
          </a:xfrm>
          <a:prstGeom prst="rect">
            <a:avLst/>
          </a:prstGeom>
        </p:spPr>
        <p:txBody>
          <a:bodyPr lIns="0" tIns="0" rIns="0" bIns="0" rtlCol="0" anchor="t">
            <a:spAutoFit/>
          </a:bodyPr>
          <a:lstStyle/>
          <a:p>
            <a:pPr algn="l">
              <a:lnSpc>
                <a:spcPts val="3360"/>
              </a:lnSpc>
            </a:pPr>
            <a:r>
              <a:rPr lang="en-US" sz="2800" spc="26">
                <a:solidFill>
                  <a:srgbClr val="4F81BD"/>
                </a:solidFill>
                <a:latin typeface="TT Rounds Condensed Bold" panose="02010600030101010101" charset="-122"/>
                <a:ea typeface="TT Rounds Condensed Bold" panose="02010600030101010101" charset="-122"/>
              </a:rPr>
              <a:t>表7  乘客关于司机满意度的综合前景值</a:t>
            </a:r>
            <a:endParaRPr lang="en-US" sz="2800" spc="26">
              <a:solidFill>
                <a:srgbClr val="4F81BD"/>
              </a:solidFill>
              <a:latin typeface="TT Rounds Condensed Bold" panose="02010600030101010101" charset="-122"/>
              <a:ea typeface="TT Rounds Condensed Bold"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sp>
        <p:nvSpPr>
          <p:cNvPr id="10" name="Freeform 10"/>
          <p:cNvSpPr/>
          <p:nvPr/>
        </p:nvSpPr>
        <p:spPr>
          <a:xfrm>
            <a:off x="17310017" y="389876"/>
            <a:ext cx="19050" cy="3720560"/>
          </a:xfrm>
          <a:custGeom>
            <a:avLst/>
            <a:gdLst/>
            <a:ahLst/>
            <a:cxnLst/>
            <a:rect l="l" t="t" r="r" b="b"/>
            <a:pathLst>
              <a:path w="19050" h="3720560">
                <a:moveTo>
                  <a:pt x="0" y="0"/>
                </a:moveTo>
                <a:lnTo>
                  <a:pt x="19050" y="0"/>
                </a:lnTo>
                <a:lnTo>
                  <a:pt x="19050" y="3720560"/>
                </a:lnTo>
                <a:lnTo>
                  <a:pt x="0" y="3720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17076352" y="600453"/>
            <a:ext cx="486347" cy="486347"/>
            <a:chOff x="0" y="0"/>
            <a:chExt cx="648462" cy="648462"/>
          </a:xfrm>
        </p:grpSpPr>
        <p:sp>
          <p:nvSpPr>
            <p:cNvPr id="12" name="Freeform 12"/>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4"/>
              <a:stretch>
                <a:fillRect/>
              </a:stretch>
            </a:blipFill>
          </p:spPr>
        </p:sp>
      </p:grpSp>
      <p:sp>
        <p:nvSpPr>
          <p:cNvPr id="13" name="Freeform 13"/>
          <p:cNvSpPr/>
          <p:nvPr/>
        </p:nvSpPr>
        <p:spPr>
          <a:xfrm>
            <a:off x="1174386" y="8983466"/>
            <a:ext cx="19050" cy="857345"/>
          </a:xfrm>
          <a:custGeom>
            <a:avLst/>
            <a:gdLst/>
            <a:ahLst/>
            <a:cxnLst/>
            <a:rect l="l" t="t" r="r" b="b"/>
            <a:pathLst>
              <a:path w="19050" h="857345">
                <a:moveTo>
                  <a:pt x="0" y="0"/>
                </a:moveTo>
                <a:lnTo>
                  <a:pt x="19050" y="0"/>
                </a:lnTo>
                <a:lnTo>
                  <a:pt x="19050" y="857345"/>
                </a:lnTo>
                <a:lnTo>
                  <a:pt x="0" y="857345"/>
                </a:lnTo>
                <a:lnTo>
                  <a:pt x="0" y="0"/>
                </a:lnTo>
                <a:close/>
              </a:path>
            </a:pathLst>
          </a:custGeom>
          <a:blipFill>
            <a:blip r:embed="rId5"/>
            <a:stretch>
              <a:fillRect/>
            </a:stretch>
          </a:blipFill>
        </p:spPr>
      </p:sp>
      <p:sp>
        <p:nvSpPr>
          <p:cNvPr id="14" name="Freeform 14"/>
          <p:cNvSpPr/>
          <p:nvPr/>
        </p:nvSpPr>
        <p:spPr>
          <a:xfrm>
            <a:off x="753826" y="9401175"/>
            <a:ext cx="2692622" cy="19050"/>
          </a:xfrm>
          <a:custGeom>
            <a:avLst/>
            <a:gdLst/>
            <a:ahLst/>
            <a:cxnLst/>
            <a:rect l="l" t="t" r="r" b="b"/>
            <a:pathLst>
              <a:path w="2692622" h="19050">
                <a:moveTo>
                  <a:pt x="0" y="0"/>
                </a:moveTo>
                <a:lnTo>
                  <a:pt x="2692622" y="0"/>
                </a:lnTo>
                <a:lnTo>
                  <a:pt x="2692622" y="19050"/>
                </a:lnTo>
                <a:lnTo>
                  <a:pt x="0" y="19050"/>
                </a:lnTo>
                <a:lnTo>
                  <a:pt x="0" y="0"/>
                </a:lnTo>
                <a:close/>
              </a:path>
            </a:pathLst>
          </a:custGeom>
          <a:blipFill>
            <a:blip r:embed="rId6"/>
            <a:stretch>
              <a:fillRect/>
            </a:stretch>
          </a:blipFill>
        </p:spPr>
      </p:sp>
      <p:sp>
        <p:nvSpPr>
          <p:cNvPr id="15" name="Freeform 15"/>
          <p:cNvSpPr/>
          <p:nvPr/>
        </p:nvSpPr>
        <p:spPr>
          <a:xfrm>
            <a:off x="17310017" y="7557655"/>
            <a:ext cx="19050" cy="2283142"/>
          </a:xfrm>
          <a:custGeom>
            <a:avLst/>
            <a:gdLst/>
            <a:ahLst/>
            <a:cxnLst/>
            <a:rect l="l" t="t" r="r" b="b"/>
            <a:pathLst>
              <a:path w="19050" h="2283142">
                <a:moveTo>
                  <a:pt x="0" y="0"/>
                </a:moveTo>
                <a:lnTo>
                  <a:pt x="19050" y="0"/>
                </a:lnTo>
                <a:lnTo>
                  <a:pt x="19050" y="2283142"/>
                </a:lnTo>
                <a:lnTo>
                  <a:pt x="0" y="2283142"/>
                </a:lnTo>
                <a:lnTo>
                  <a:pt x="0" y="0"/>
                </a:lnTo>
                <a:close/>
              </a:path>
            </a:pathLst>
          </a:custGeom>
          <a:blipFill>
            <a:blip r:embed="rId7"/>
            <a:stretch>
              <a:fillRect/>
            </a:stretch>
          </a:blipFill>
        </p:spPr>
      </p:sp>
      <p:sp>
        <p:nvSpPr>
          <p:cNvPr id="16" name="Freeform 16"/>
          <p:cNvSpPr/>
          <p:nvPr/>
        </p:nvSpPr>
        <p:spPr>
          <a:xfrm>
            <a:off x="16267024" y="9401175"/>
            <a:ext cx="1267111" cy="19050"/>
          </a:xfrm>
          <a:custGeom>
            <a:avLst/>
            <a:gdLst/>
            <a:ahLst/>
            <a:cxnLst/>
            <a:rect l="l" t="t" r="r" b="b"/>
            <a:pathLst>
              <a:path w="1267111" h="19050">
                <a:moveTo>
                  <a:pt x="0" y="0"/>
                </a:moveTo>
                <a:lnTo>
                  <a:pt x="1267111" y="0"/>
                </a:lnTo>
                <a:lnTo>
                  <a:pt x="1267111" y="19050"/>
                </a:lnTo>
                <a:lnTo>
                  <a:pt x="0" y="19050"/>
                </a:lnTo>
                <a:lnTo>
                  <a:pt x="0" y="0"/>
                </a:lnTo>
                <a:close/>
              </a:path>
            </a:pathLst>
          </a:custGeom>
          <a:blipFill>
            <a:blip r:embed="rId8"/>
            <a:stretch>
              <a:fillRect/>
            </a:stretch>
          </a:blipFill>
        </p:spPr>
      </p:sp>
      <p:sp>
        <p:nvSpPr>
          <p:cNvPr id="17" name="TextBox 17"/>
          <p:cNvSpPr txBox="1"/>
          <p:nvPr/>
        </p:nvSpPr>
        <p:spPr>
          <a:xfrm>
            <a:off x="16394489" y="8423392"/>
            <a:ext cx="751293" cy="83490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04</a:t>
            </a:r>
            <a:endParaRPr lang="en-US" sz="3665">
              <a:solidFill>
                <a:srgbClr val="AEAEAF"/>
              </a:solidFill>
              <a:latin typeface="Arimo" panose="020B0604020202020204"/>
            </a:endParaRPr>
          </a:p>
        </p:txBody>
      </p:sp>
      <p:sp>
        <p:nvSpPr>
          <p:cNvPr id="19" name="Freeform 19"/>
          <p:cNvSpPr/>
          <p:nvPr/>
        </p:nvSpPr>
        <p:spPr>
          <a:xfrm>
            <a:off x="16700497" y="3572847"/>
            <a:ext cx="28575" cy="3141345"/>
          </a:xfrm>
          <a:custGeom>
            <a:avLst/>
            <a:gdLst/>
            <a:ahLst/>
            <a:cxnLst/>
            <a:rect l="l" t="t" r="r" b="b"/>
            <a:pathLst>
              <a:path w="28575" h="3141345">
                <a:moveTo>
                  <a:pt x="0" y="0"/>
                </a:moveTo>
                <a:lnTo>
                  <a:pt x="28575" y="0"/>
                </a:lnTo>
                <a:lnTo>
                  <a:pt x="28575" y="3141345"/>
                </a:lnTo>
                <a:lnTo>
                  <a:pt x="0" y="31413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文本框 19"/>
          <p:cNvSpPr txBox="1"/>
          <p:nvPr/>
        </p:nvSpPr>
        <p:spPr>
          <a:xfrm>
            <a:off x="1126490" y="1109345"/>
            <a:ext cx="14918690" cy="1391920"/>
          </a:xfrm>
          <a:prstGeom prst="rect">
            <a:avLst/>
          </a:prstGeom>
          <a:noFill/>
        </p:spPr>
        <p:txBody>
          <a:bodyPr wrap="square" rtlCol="0">
            <a:noAutofit/>
          </a:bodyPr>
          <a:p>
            <a:pPr indent="457200"/>
            <a:r>
              <a:rPr lang="zh-CN" altLang="en-US" sz="2800">
                <a:solidFill>
                  <a:schemeClr val="accent1"/>
                </a:solidFill>
                <a:effectLst>
                  <a:outerShdw blurRad="38100" dist="25400" dir="5400000" algn="ctr" rotWithShape="0">
                    <a:srgbClr val="6E747A">
                      <a:alpha val="43000"/>
                    </a:srgbClr>
                  </a:outerShdw>
                </a:effectLst>
              </a:rPr>
              <a:t>然后根据综合前景值矩阵和乘客取消概率</a:t>
            </a:r>
            <a:r>
              <a:rPr lang="en-US" altLang="zh-CN" sz="2800">
                <a:solidFill>
                  <a:schemeClr val="accent1"/>
                </a:solidFill>
                <a:effectLst>
                  <a:outerShdw blurRad="38100" dist="25400" dir="5400000" algn="ctr" rotWithShape="0">
                    <a:srgbClr val="6E747A">
                      <a:alpha val="43000"/>
                    </a:srgbClr>
                  </a:outerShdw>
                </a:effectLst>
              </a:rPr>
              <a:t> </a:t>
            </a:r>
            <a:r>
              <a:rPr lang="zh-CN" altLang="en-US" sz="2800">
                <a:solidFill>
                  <a:schemeClr val="accent1"/>
                </a:solidFill>
                <a:effectLst>
                  <a:outerShdw blurRad="38100" dist="25400" dir="5400000" algn="ctr" rotWithShape="0">
                    <a:srgbClr val="6E747A">
                      <a:alpha val="43000"/>
                    </a:srgbClr>
                  </a:outerShdw>
                </a:effectLst>
              </a:rPr>
              <a:t>以及单位时间等待成本制定双目标优化模型</a:t>
            </a:r>
            <a:r>
              <a:rPr lang="en-US" altLang="zh-CN" sz="2800">
                <a:solidFill>
                  <a:schemeClr val="accent1"/>
                </a:solidFill>
                <a:effectLst>
                  <a:outerShdw blurRad="38100" dist="25400" dir="5400000" algn="ctr" rotWithShape="0">
                    <a:srgbClr val="6E747A">
                      <a:alpha val="43000"/>
                    </a:srgbClr>
                  </a:outerShdw>
                </a:effectLst>
              </a:rPr>
              <a:t> </a:t>
            </a:r>
            <a:r>
              <a:rPr lang="zh-CN" altLang="en-US" sz="2800">
                <a:solidFill>
                  <a:schemeClr val="accent1"/>
                </a:solidFill>
                <a:effectLst>
                  <a:outerShdw blurRad="38100" dist="25400" dir="5400000" algn="ctr" rotWithShape="0">
                    <a:srgbClr val="6E747A">
                      <a:alpha val="43000"/>
                    </a:srgbClr>
                  </a:outerShdw>
                </a:effectLst>
              </a:rPr>
              <a:t>再根据权重系数</a:t>
            </a:r>
            <a:r>
              <a:rPr lang="en-US" altLang="zh-CN" sz="2800">
                <a:solidFill>
                  <a:schemeClr val="accent1"/>
                </a:solidFill>
                <a:effectLst>
                  <a:outerShdw blurRad="38100" dist="25400" dir="5400000" algn="ctr" rotWithShape="0">
                    <a:srgbClr val="6E747A">
                      <a:alpha val="43000"/>
                    </a:srgbClr>
                  </a:outerShdw>
                </a:effectLst>
              </a:rPr>
              <a:t> </a:t>
            </a:r>
            <a:r>
              <a:rPr lang="zh-CN" altLang="en-US" sz="2800">
                <a:solidFill>
                  <a:schemeClr val="accent1"/>
                </a:solidFill>
                <a:effectLst>
                  <a:outerShdw blurRad="38100" dist="25400" dir="5400000" algn="ctr" rotWithShape="0">
                    <a:srgbClr val="6E747A">
                      <a:alpha val="43000"/>
                    </a:srgbClr>
                  </a:outerShdw>
                </a:effectLst>
              </a:rPr>
              <a:t>以及归一化之后</a:t>
            </a:r>
            <a:r>
              <a:rPr lang="en-US" altLang="zh-CN" sz="2800">
                <a:solidFill>
                  <a:schemeClr val="accent1"/>
                </a:solidFill>
                <a:effectLst>
                  <a:outerShdw blurRad="38100" dist="25400" dir="5400000" algn="ctr" rotWithShape="0">
                    <a:srgbClr val="6E747A">
                      <a:alpha val="43000"/>
                    </a:srgbClr>
                  </a:outerShdw>
                </a:effectLst>
              </a:rPr>
              <a:t> </a:t>
            </a:r>
            <a:r>
              <a:rPr lang="zh-CN" altLang="en-US" sz="2800">
                <a:solidFill>
                  <a:schemeClr val="accent1"/>
                </a:solidFill>
                <a:effectLst>
                  <a:outerShdw blurRad="38100" dist="25400" dir="5400000" algn="ctr" rotWithShape="0">
                    <a:srgbClr val="6E747A">
                      <a:alpha val="43000"/>
                    </a:srgbClr>
                  </a:outerShdw>
                </a:effectLst>
              </a:rPr>
              <a:t>转化为单目标模型</a:t>
            </a:r>
            <a:r>
              <a:rPr lang="en-US" altLang="zh-CN" sz="2800">
                <a:solidFill>
                  <a:schemeClr val="accent1"/>
                </a:solidFill>
                <a:effectLst>
                  <a:outerShdw blurRad="38100" dist="25400" dir="5400000" algn="ctr" rotWithShape="0">
                    <a:srgbClr val="6E747A">
                      <a:alpha val="43000"/>
                    </a:srgbClr>
                  </a:outerShdw>
                </a:effectLst>
              </a:rPr>
              <a:t> </a:t>
            </a:r>
            <a:r>
              <a:rPr lang="zh-CN" altLang="en-US" sz="2800">
                <a:solidFill>
                  <a:schemeClr val="accent1"/>
                </a:solidFill>
                <a:effectLst>
                  <a:outerShdw blurRad="38100" dist="25400" dir="5400000" algn="ctr" rotWithShape="0">
                    <a:srgbClr val="6E747A">
                      <a:alpha val="43000"/>
                    </a:srgbClr>
                  </a:outerShdw>
                </a:effectLst>
              </a:rPr>
              <a:t>再通过暴力模糊迭代处理</a:t>
            </a:r>
            <a:r>
              <a:rPr lang="en-US" altLang="zh-CN" sz="2800">
                <a:solidFill>
                  <a:schemeClr val="accent1"/>
                </a:solidFill>
                <a:effectLst>
                  <a:outerShdw blurRad="38100" dist="25400" dir="5400000" algn="ctr" rotWithShape="0">
                    <a:srgbClr val="6E747A">
                      <a:alpha val="43000"/>
                    </a:srgbClr>
                  </a:outerShdw>
                </a:effectLst>
              </a:rPr>
              <a:t> </a:t>
            </a:r>
            <a:r>
              <a:rPr lang="zh-CN" altLang="en-US" sz="2800">
                <a:solidFill>
                  <a:schemeClr val="accent1"/>
                </a:solidFill>
                <a:effectLst>
                  <a:outerShdw blurRad="38100" dist="25400" dir="5400000" algn="ctr" rotWithShape="0">
                    <a:srgbClr val="6E747A">
                      <a:alpha val="43000"/>
                    </a:srgbClr>
                  </a:outerShdw>
                </a:effectLst>
              </a:rPr>
              <a:t>得到最优化司机乘客匹配的</a:t>
            </a:r>
            <a:r>
              <a:rPr lang="en-US" altLang="zh-CN" sz="2800">
                <a:solidFill>
                  <a:schemeClr val="accent1"/>
                </a:solidFill>
                <a:effectLst>
                  <a:outerShdw blurRad="38100" dist="25400" dir="5400000" algn="ctr" rotWithShape="0">
                    <a:srgbClr val="6E747A">
                      <a:alpha val="43000"/>
                    </a:srgbClr>
                  </a:outerShdw>
                </a:effectLst>
              </a:rPr>
              <a:t> 0-1</a:t>
            </a:r>
            <a:r>
              <a:rPr lang="zh-CN" altLang="en-US" sz="2800">
                <a:solidFill>
                  <a:schemeClr val="accent1"/>
                </a:solidFill>
                <a:effectLst>
                  <a:outerShdw blurRad="38100" dist="25400" dir="5400000" algn="ctr" rotWithShape="0">
                    <a:srgbClr val="6E747A">
                      <a:alpha val="43000"/>
                    </a:srgbClr>
                  </a:outerShdw>
                </a:effectLst>
              </a:rPr>
              <a:t>矩阵</a:t>
            </a:r>
            <a:endParaRPr lang="zh-CN" altLang="en-US" sz="2800">
              <a:solidFill>
                <a:schemeClr val="accent1"/>
              </a:solidFill>
              <a:effectLst>
                <a:outerShdw blurRad="38100" dist="25400" dir="5400000" algn="ctr" rotWithShape="0">
                  <a:srgbClr val="6E747A">
                    <a:alpha val="43000"/>
                  </a:srgbClr>
                </a:outerShdw>
              </a:effectLst>
            </a:endParaRPr>
          </a:p>
        </p:txBody>
      </p:sp>
      <p:pic>
        <p:nvPicPr>
          <p:cNvPr id="21" name="图片 20"/>
          <p:cNvPicPr>
            <a:picLocks noChangeAspect="1"/>
          </p:cNvPicPr>
          <p:nvPr/>
        </p:nvPicPr>
        <p:blipFill>
          <a:blip r:embed="rId11"/>
          <a:stretch>
            <a:fillRect/>
          </a:stretch>
        </p:blipFill>
        <p:spPr>
          <a:xfrm>
            <a:off x="609600" y="2933700"/>
            <a:ext cx="4512310" cy="4347210"/>
          </a:xfrm>
          <a:prstGeom prst="rect">
            <a:avLst/>
          </a:prstGeom>
        </p:spPr>
      </p:pic>
      <p:pic>
        <p:nvPicPr>
          <p:cNvPr id="24" name="图片 23"/>
          <p:cNvPicPr>
            <a:picLocks noChangeAspect="1"/>
          </p:cNvPicPr>
          <p:nvPr/>
        </p:nvPicPr>
        <p:blipFill>
          <a:blip r:embed="rId12"/>
          <a:stretch>
            <a:fillRect/>
          </a:stretch>
        </p:blipFill>
        <p:spPr>
          <a:xfrm>
            <a:off x="5334000" y="3009900"/>
            <a:ext cx="4739005" cy="4210050"/>
          </a:xfrm>
          <a:prstGeom prst="rect">
            <a:avLst/>
          </a:prstGeom>
        </p:spPr>
      </p:pic>
      <p:sp>
        <p:nvSpPr>
          <p:cNvPr id="30" name="Freeform 17"/>
          <p:cNvSpPr/>
          <p:nvPr/>
        </p:nvSpPr>
        <p:spPr>
          <a:xfrm>
            <a:off x="10386695" y="2707640"/>
            <a:ext cx="6923405" cy="4573270"/>
          </a:xfrm>
          <a:custGeom>
            <a:avLst/>
            <a:gdLst/>
            <a:ahLst/>
            <a:cxnLst/>
            <a:rect l="l" t="t" r="r" b="b"/>
            <a:pathLst>
              <a:path w="11506610" h="5753305">
                <a:moveTo>
                  <a:pt x="0" y="0"/>
                </a:moveTo>
                <a:lnTo>
                  <a:pt x="11506610" y="0"/>
                </a:lnTo>
                <a:lnTo>
                  <a:pt x="11506610" y="5753305"/>
                </a:lnTo>
                <a:lnTo>
                  <a:pt x="0" y="5753305"/>
                </a:lnTo>
                <a:lnTo>
                  <a:pt x="0" y="0"/>
                </a:lnTo>
                <a:close/>
              </a:path>
            </a:pathLst>
          </a:custGeom>
          <a:blipFill>
            <a:blip r:embed="rId13"/>
            <a:stretch>
              <a:fillRect/>
            </a:stretch>
          </a:blipFill>
        </p:spPr>
      </p:sp>
      <p:sp>
        <p:nvSpPr>
          <p:cNvPr id="22" name="TextBox 21"/>
          <p:cNvSpPr txBox="1"/>
          <p:nvPr/>
        </p:nvSpPr>
        <p:spPr>
          <a:xfrm>
            <a:off x="11165205" y="7886700"/>
            <a:ext cx="6369050" cy="393065"/>
          </a:xfrm>
          <a:prstGeom prst="rect">
            <a:avLst/>
          </a:prstGeom>
        </p:spPr>
        <p:txBody>
          <a:bodyPr lIns="0" tIns="0" rIns="0" bIns="0" rtlCol="0" anchor="t">
            <a:noAutofit/>
          </a:bodyPr>
          <a:p>
            <a:pPr algn="l">
              <a:lnSpc>
                <a:spcPts val="3360"/>
              </a:lnSpc>
            </a:pPr>
            <a:r>
              <a:rPr lang="en-US" sz="2800" spc="26">
                <a:solidFill>
                  <a:srgbClr val="4F81BD"/>
                </a:solidFill>
                <a:latin typeface="TT Rounds Condensed Bold" panose="02010600030101010101" charset="-122"/>
                <a:ea typeface="TT Rounds Condensed Bold" panose="02010600030101010101" charset="-122"/>
              </a:rPr>
              <a:t>图3 最优值迭代</a:t>
            </a:r>
            <a:r>
              <a:rPr lang="zh-CN" altLang="en-US" sz="2800" spc="26">
                <a:solidFill>
                  <a:srgbClr val="4F81BD"/>
                </a:solidFill>
                <a:latin typeface="TT Rounds Condensed Bold" panose="02010600030101010101" charset="-122"/>
                <a:ea typeface="宋体" panose="02010600030101010101" pitchFamily="2" charset="-122"/>
              </a:rPr>
              <a:t>次数图</a:t>
            </a:r>
            <a:endParaRPr lang="zh-CN" altLang="en-US" sz="2800" spc="26">
              <a:solidFill>
                <a:srgbClr val="4F81BD"/>
              </a:solidFill>
              <a:latin typeface="TT Rounds Condensed Bold" panose="02010600030101010101" charset="-122"/>
              <a:ea typeface="宋体" panose="02010600030101010101" pitchFamily="2" charset="-122"/>
            </a:endParaRPr>
          </a:p>
        </p:txBody>
      </p:sp>
      <p:sp>
        <p:nvSpPr>
          <p:cNvPr id="23" name="TextBox 21"/>
          <p:cNvSpPr txBox="1"/>
          <p:nvPr/>
        </p:nvSpPr>
        <p:spPr>
          <a:xfrm>
            <a:off x="1371600" y="7886700"/>
            <a:ext cx="6369050" cy="393065"/>
          </a:xfrm>
          <a:prstGeom prst="rect">
            <a:avLst/>
          </a:prstGeom>
        </p:spPr>
        <p:txBody>
          <a:bodyPr lIns="0" tIns="0" rIns="0" bIns="0" rtlCol="0" anchor="t">
            <a:noAutofit/>
          </a:bodyPr>
          <a:p>
            <a:pPr algn="l">
              <a:lnSpc>
                <a:spcPts val="3360"/>
              </a:lnSpc>
            </a:pPr>
            <a:r>
              <a:rPr lang="en-US" sz="2800" spc="26">
                <a:solidFill>
                  <a:srgbClr val="4F81BD"/>
                </a:solidFill>
                <a:latin typeface="TT Rounds Condensed Bold" panose="02010600030101010101" charset="-122"/>
                <a:ea typeface="TT Rounds Condensed Bold" panose="02010600030101010101" charset="-122"/>
              </a:rPr>
              <a:t>图1 </a:t>
            </a:r>
            <a:r>
              <a:rPr lang="zh-CN" altLang="en-US" sz="2800" spc="26">
                <a:solidFill>
                  <a:srgbClr val="4F81BD"/>
                </a:solidFill>
                <a:latin typeface="TT Rounds Condensed Bold" panose="02010600030101010101" charset="-122"/>
                <a:ea typeface="宋体" panose="02010600030101010101" pitchFamily="2" charset="-122"/>
              </a:rPr>
              <a:t>双目标规划函数</a:t>
            </a:r>
            <a:endParaRPr lang="zh-CN" altLang="en-US" sz="2800" spc="26">
              <a:solidFill>
                <a:srgbClr val="4F81BD"/>
              </a:solidFill>
              <a:latin typeface="TT Rounds Condensed Bold" panose="02010600030101010101" charset="-122"/>
              <a:ea typeface="宋体" panose="02010600030101010101" pitchFamily="2" charset="-122"/>
            </a:endParaRPr>
          </a:p>
        </p:txBody>
      </p:sp>
      <p:sp>
        <p:nvSpPr>
          <p:cNvPr id="25" name="TextBox 21"/>
          <p:cNvSpPr txBox="1"/>
          <p:nvPr/>
        </p:nvSpPr>
        <p:spPr>
          <a:xfrm>
            <a:off x="6096000" y="7886700"/>
            <a:ext cx="6369050" cy="393065"/>
          </a:xfrm>
          <a:prstGeom prst="rect">
            <a:avLst/>
          </a:prstGeom>
        </p:spPr>
        <p:txBody>
          <a:bodyPr lIns="0" tIns="0" rIns="0" bIns="0" rtlCol="0" anchor="t">
            <a:noAutofit/>
          </a:bodyPr>
          <a:p>
            <a:pPr algn="l">
              <a:lnSpc>
                <a:spcPts val="3360"/>
              </a:lnSpc>
            </a:pPr>
            <a:r>
              <a:rPr lang="en-US" sz="2800" spc="26">
                <a:solidFill>
                  <a:srgbClr val="4F81BD"/>
                </a:solidFill>
                <a:latin typeface="TT Rounds Condensed Bold" panose="02010600030101010101" charset="-122"/>
                <a:ea typeface="TT Rounds Condensed Bold" panose="02010600030101010101" charset="-122"/>
              </a:rPr>
              <a:t>图2 </a:t>
            </a:r>
            <a:r>
              <a:rPr lang="zh-CN" altLang="en-US" sz="2800" spc="26">
                <a:solidFill>
                  <a:srgbClr val="4F81BD"/>
                </a:solidFill>
                <a:latin typeface="TT Rounds Condensed Bold" panose="02010600030101010101" charset="-122"/>
                <a:ea typeface="宋体" panose="02010600030101010101" pitchFamily="2" charset="-122"/>
              </a:rPr>
              <a:t>单目标规划函数</a:t>
            </a:r>
            <a:endParaRPr lang="zh-CN" altLang="en-US" sz="2800" spc="26">
              <a:solidFill>
                <a:srgbClr val="4F81BD"/>
              </a:solidFill>
              <a:latin typeface="TT Rounds Condensed Bold" panose="02010600030101010101" charset="-122"/>
              <a:ea typeface="宋体" panose="02010600030101010101" pitchFamily="2" charset="-122"/>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277" y="-288293"/>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007530" y="7216934"/>
            <a:ext cx="4992529" cy="4986242"/>
            <a:chOff x="0" y="0"/>
            <a:chExt cx="6656705" cy="6648323"/>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3" b="-63"/>
              </a:stretch>
            </a:blipFill>
          </p:spPr>
        </p:sp>
      </p:grpSp>
      <p:grpSp>
        <p:nvGrpSpPr>
          <p:cNvPr id="6" name="Group 6"/>
          <p:cNvGrpSpPr/>
          <p:nvPr/>
        </p:nvGrpSpPr>
        <p:grpSpPr>
          <a:xfrm rot="-4635726">
            <a:off x="15304830" y="2231780"/>
            <a:ext cx="6860953" cy="4399598"/>
            <a:chOff x="0" y="0"/>
            <a:chExt cx="9147937" cy="5866130"/>
          </a:xfrm>
        </p:grpSpPr>
        <p:sp>
          <p:nvSpPr>
            <p:cNvPr id="7" name="Freeform 7"/>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3"/>
              <a:stretch>
                <a:fillRect/>
              </a:stretch>
            </a:blipFill>
          </p:spPr>
        </p:sp>
      </p:grpSp>
      <p:sp>
        <p:nvSpPr>
          <p:cNvPr id="10" name="TextBox 10"/>
          <p:cNvSpPr txBox="1"/>
          <p:nvPr/>
        </p:nvSpPr>
        <p:spPr>
          <a:xfrm>
            <a:off x="686071" y="-190772"/>
            <a:ext cx="5710671" cy="1149625"/>
          </a:xfrm>
          <a:prstGeom prst="rect">
            <a:avLst/>
          </a:prstGeom>
        </p:spPr>
        <p:txBody>
          <a:bodyPr lIns="0" tIns="0" rIns="0" bIns="0" rtlCol="0" anchor="t">
            <a:spAutoFit/>
          </a:bodyPr>
          <a:lstStyle/>
          <a:p>
            <a:pPr algn="l">
              <a:lnSpc>
                <a:spcPts val="8400"/>
              </a:lnSpc>
            </a:pPr>
            <a:r>
              <a:rPr lang="en-US" sz="6000">
                <a:solidFill>
                  <a:srgbClr val="3B64C9"/>
                </a:solidFill>
                <a:ea typeface="Arimo" panose="020B0604020202020204"/>
              </a:rPr>
              <a:t>计算</a:t>
            </a:r>
            <a:endParaRPr lang="en-US" sz="6000">
              <a:solidFill>
                <a:srgbClr val="3B64C9"/>
              </a:solidFill>
              <a:ea typeface="Arimo" panose="020B0604020202020204"/>
            </a:endParaRPr>
          </a:p>
        </p:txBody>
      </p:sp>
      <p:sp>
        <p:nvSpPr>
          <p:cNvPr id="11" name="Freeform 11"/>
          <p:cNvSpPr/>
          <p:nvPr/>
        </p:nvSpPr>
        <p:spPr>
          <a:xfrm>
            <a:off x="17310017" y="389876"/>
            <a:ext cx="19050" cy="3720560"/>
          </a:xfrm>
          <a:custGeom>
            <a:avLst/>
            <a:gdLst/>
            <a:ahLst/>
            <a:cxnLst/>
            <a:rect l="l" t="t" r="r" b="b"/>
            <a:pathLst>
              <a:path w="19050" h="3720560">
                <a:moveTo>
                  <a:pt x="0" y="0"/>
                </a:moveTo>
                <a:lnTo>
                  <a:pt x="19050" y="0"/>
                </a:lnTo>
                <a:lnTo>
                  <a:pt x="19050" y="3720560"/>
                </a:lnTo>
                <a:lnTo>
                  <a:pt x="0" y="37205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a:off x="17076352" y="600453"/>
            <a:ext cx="486347" cy="486347"/>
            <a:chOff x="0" y="0"/>
            <a:chExt cx="648462" cy="648462"/>
          </a:xfrm>
        </p:grpSpPr>
        <p:sp>
          <p:nvSpPr>
            <p:cNvPr id="13" name="Freeform 1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6"/>
              <a:stretch>
                <a:fillRect/>
              </a:stretch>
            </a:blipFill>
          </p:spPr>
        </p:sp>
      </p:grpSp>
      <p:sp>
        <p:nvSpPr>
          <p:cNvPr id="14" name="Freeform 14"/>
          <p:cNvSpPr/>
          <p:nvPr/>
        </p:nvSpPr>
        <p:spPr>
          <a:xfrm>
            <a:off x="1174386" y="8983466"/>
            <a:ext cx="19050" cy="857345"/>
          </a:xfrm>
          <a:custGeom>
            <a:avLst/>
            <a:gdLst/>
            <a:ahLst/>
            <a:cxnLst/>
            <a:rect l="l" t="t" r="r" b="b"/>
            <a:pathLst>
              <a:path w="19050" h="857345">
                <a:moveTo>
                  <a:pt x="0" y="0"/>
                </a:moveTo>
                <a:lnTo>
                  <a:pt x="19050" y="0"/>
                </a:lnTo>
                <a:lnTo>
                  <a:pt x="19050" y="857345"/>
                </a:lnTo>
                <a:lnTo>
                  <a:pt x="0" y="857345"/>
                </a:lnTo>
                <a:lnTo>
                  <a:pt x="0" y="0"/>
                </a:lnTo>
                <a:close/>
              </a:path>
            </a:pathLst>
          </a:custGeom>
          <a:blipFill>
            <a:blip r:embed="rId7"/>
            <a:stretch>
              <a:fillRect/>
            </a:stretch>
          </a:blipFill>
        </p:spPr>
      </p:sp>
      <p:sp>
        <p:nvSpPr>
          <p:cNvPr id="15" name="Freeform 15"/>
          <p:cNvSpPr/>
          <p:nvPr/>
        </p:nvSpPr>
        <p:spPr>
          <a:xfrm>
            <a:off x="753826" y="9401175"/>
            <a:ext cx="2692622" cy="19050"/>
          </a:xfrm>
          <a:custGeom>
            <a:avLst/>
            <a:gdLst/>
            <a:ahLst/>
            <a:cxnLst/>
            <a:rect l="l" t="t" r="r" b="b"/>
            <a:pathLst>
              <a:path w="2692622" h="19050">
                <a:moveTo>
                  <a:pt x="0" y="0"/>
                </a:moveTo>
                <a:lnTo>
                  <a:pt x="2692622" y="0"/>
                </a:lnTo>
                <a:lnTo>
                  <a:pt x="2692622" y="19050"/>
                </a:lnTo>
                <a:lnTo>
                  <a:pt x="0" y="19050"/>
                </a:lnTo>
                <a:lnTo>
                  <a:pt x="0" y="0"/>
                </a:lnTo>
                <a:close/>
              </a:path>
            </a:pathLst>
          </a:custGeom>
          <a:blipFill>
            <a:blip r:embed="rId8"/>
            <a:stretch>
              <a:fillRect/>
            </a:stretch>
          </a:blipFill>
        </p:spPr>
      </p:sp>
      <p:sp>
        <p:nvSpPr>
          <p:cNvPr id="16" name="Freeform 16"/>
          <p:cNvSpPr/>
          <p:nvPr/>
        </p:nvSpPr>
        <p:spPr>
          <a:xfrm>
            <a:off x="17310017" y="7557655"/>
            <a:ext cx="19050" cy="2283142"/>
          </a:xfrm>
          <a:custGeom>
            <a:avLst/>
            <a:gdLst/>
            <a:ahLst/>
            <a:cxnLst/>
            <a:rect l="l" t="t" r="r" b="b"/>
            <a:pathLst>
              <a:path w="19050" h="2283142">
                <a:moveTo>
                  <a:pt x="0" y="0"/>
                </a:moveTo>
                <a:lnTo>
                  <a:pt x="19050" y="0"/>
                </a:lnTo>
                <a:lnTo>
                  <a:pt x="19050" y="2283142"/>
                </a:lnTo>
                <a:lnTo>
                  <a:pt x="0" y="2283142"/>
                </a:lnTo>
                <a:lnTo>
                  <a:pt x="0" y="0"/>
                </a:lnTo>
                <a:close/>
              </a:path>
            </a:pathLst>
          </a:custGeom>
          <a:blipFill>
            <a:blip r:embed="rId9"/>
            <a:stretch>
              <a:fillRect/>
            </a:stretch>
          </a:blipFill>
        </p:spPr>
      </p:sp>
      <p:sp>
        <p:nvSpPr>
          <p:cNvPr id="17" name="Freeform 17"/>
          <p:cNvSpPr/>
          <p:nvPr/>
        </p:nvSpPr>
        <p:spPr>
          <a:xfrm>
            <a:off x="16267024" y="9401175"/>
            <a:ext cx="1267111" cy="19050"/>
          </a:xfrm>
          <a:custGeom>
            <a:avLst/>
            <a:gdLst/>
            <a:ahLst/>
            <a:cxnLst/>
            <a:rect l="l" t="t" r="r" b="b"/>
            <a:pathLst>
              <a:path w="1267111" h="19050">
                <a:moveTo>
                  <a:pt x="0" y="0"/>
                </a:moveTo>
                <a:lnTo>
                  <a:pt x="1267111" y="0"/>
                </a:lnTo>
                <a:lnTo>
                  <a:pt x="1267111" y="19050"/>
                </a:lnTo>
                <a:lnTo>
                  <a:pt x="0" y="19050"/>
                </a:lnTo>
                <a:lnTo>
                  <a:pt x="0" y="0"/>
                </a:lnTo>
                <a:close/>
              </a:path>
            </a:pathLst>
          </a:custGeom>
          <a:blipFill>
            <a:blip r:embed="rId10"/>
            <a:stretch>
              <a:fillRect/>
            </a:stretch>
          </a:blipFill>
        </p:spPr>
      </p:sp>
      <p:sp>
        <p:nvSpPr>
          <p:cNvPr id="18" name="TextBox 18"/>
          <p:cNvSpPr txBox="1"/>
          <p:nvPr/>
        </p:nvSpPr>
        <p:spPr>
          <a:xfrm>
            <a:off x="16394489" y="8423392"/>
            <a:ext cx="751293" cy="83490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04</a:t>
            </a:r>
            <a:endParaRPr lang="en-US" sz="3665">
              <a:solidFill>
                <a:srgbClr val="AEAEAF"/>
              </a:solidFill>
              <a:latin typeface="Arimo" panose="020B0604020202020204"/>
            </a:endParaRPr>
          </a:p>
        </p:txBody>
      </p:sp>
      <p:grpSp>
        <p:nvGrpSpPr>
          <p:cNvPr id="19" name="Group 19"/>
          <p:cNvGrpSpPr/>
          <p:nvPr/>
        </p:nvGrpSpPr>
        <p:grpSpPr>
          <a:xfrm>
            <a:off x="1001476" y="1478894"/>
            <a:ext cx="14416208" cy="1690486"/>
            <a:chOff x="0" y="0"/>
            <a:chExt cx="19221611" cy="2253981"/>
          </a:xfrm>
        </p:grpSpPr>
        <p:sp>
          <p:nvSpPr>
            <p:cNvPr id="20" name="Freeform 20"/>
            <p:cNvSpPr/>
            <p:nvPr/>
          </p:nvSpPr>
          <p:spPr>
            <a:xfrm>
              <a:off x="0" y="0"/>
              <a:ext cx="19221577" cy="2253996"/>
            </a:xfrm>
            <a:custGeom>
              <a:avLst/>
              <a:gdLst/>
              <a:ahLst/>
              <a:cxnLst/>
              <a:rect l="l" t="t" r="r" b="b"/>
              <a:pathLst>
                <a:path w="19221577" h="2253996">
                  <a:moveTo>
                    <a:pt x="0" y="0"/>
                  </a:moveTo>
                  <a:lnTo>
                    <a:pt x="19221577" y="0"/>
                  </a:lnTo>
                  <a:lnTo>
                    <a:pt x="19221577" y="2253996"/>
                  </a:lnTo>
                  <a:lnTo>
                    <a:pt x="0" y="2253996"/>
                  </a:lnTo>
                  <a:lnTo>
                    <a:pt x="0" y="0"/>
                  </a:lnTo>
                  <a:close/>
                </a:path>
              </a:pathLst>
            </a:custGeom>
            <a:blipFill>
              <a:blip r:embed="rId11"/>
              <a:stretch>
                <a:fillRect t="-18718" b="-18717"/>
              </a:stretch>
            </a:blipFill>
          </p:spPr>
        </p:sp>
        <p:sp>
          <p:nvSpPr>
            <p:cNvPr id="21" name="TextBox 21"/>
            <p:cNvSpPr txBox="1"/>
            <p:nvPr/>
          </p:nvSpPr>
          <p:spPr>
            <a:xfrm>
              <a:off x="0" y="-19050"/>
              <a:ext cx="19221611" cy="2273031"/>
            </a:xfrm>
            <a:prstGeom prst="rect">
              <a:avLst/>
            </a:prstGeom>
          </p:spPr>
          <p:txBody>
            <a:bodyPr lIns="50800" tIns="50800" rIns="50800" bIns="50800" rtlCol="0" anchor="t"/>
            <a:lstStyle/>
            <a:p>
              <a:pPr algn="l">
                <a:lnSpc>
                  <a:spcPts val="3360"/>
                </a:lnSpc>
              </a:pPr>
              <a:endParaRPr dirty="0"/>
            </a:p>
            <a:p>
              <a:pPr algn="l">
                <a:lnSpc>
                  <a:spcPts val="3360"/>
                </a:lnSpc>
              </a:pPr>
              <a:r>
                <a:rPr lang="en-US" sz="2800" dirty="0">
                  <a:solidFill>
                    <a:srgbClr val="000000"/>
                  </a:solidFill>
                  <a:latin typeface="Arimo" panose="020B0604020202020204"/>
                  <a:ea typeface="Arimo" panose="020B0604020202020204"/>
                  <a:sym typeface="Arimo" panose="020B0604020202020204"/>
                </a:rPr>
                <a:t>   </a:t>
              </a:r>
              <a:r>
                <a:rPr lang="en-US" sz="2800" dirty="0" err="1">
                  <a:solidFill>
                    <a:srgbClr val="000000"/>
                  </a:solidFill>
                  <a:latin typeface="Arimo" panose="020B0604020202020204"/>
                  <a:ea typeface="Arimo" panose="020B0604020202020204"/>
                  <a:sym typeface="Arimo" panose="020B0604020202020204"/>
                </a:rPr>
                <a:t>最后，</a:t>
              </a:r>
              <a:r>
                <a:rPr lang="zh-CN" altLang="en-US" sz="2800" dirty="0" err="1">
                  <a:solidFill>
                    <a:srgbClr val="000000"/>
                  </a:solidFill>
                  <a:latin typeface="Arimo" panose="020B0604020202020204"/>
                  <a:ea typeface="宋体" panose="02010600030101010101" pitchFamily="2" charset="-122"/>
                  <a:sym typeface="Arimo" panose="020B0604020202020204"/>
                </a:rPr>
                <a:t>利用</a:t>
              </a:r>
              <a:r>
                <a:rPr lang="en-US" altLang="zh-CN" sz="2800" dirty="0" err="1">
                  <a:solidFill>
                    <a:srgbClr val="000000"/>
                  </a:solidFill>
                  <a:latin typeface="Arimo" panose="020B0604020202020204"/>
                  <a:ea typeface="宋体" panose="02010600030101010101" pitchFamily="2" charset="-122"/>
                  <a:sym typeface="Arimo" panose="020B0604020202020204"/>
                </a:rPr>
                <a:t>python</a:t>
              </a:r>
              <a:r>
                <a:rPr lang="zh-CN" altLang="en-US" sz="2800" dirty="0" err="1">
                  <a:solidFill>
                    <a:srgbClr val="000000"/>
                  </a:solidFill>
                  <a:latin typeface="Arimo" panose="020B0604020202020204"/>
                  <a:ea typeface="宋体" panose="02010600030101010101" pitchFamily="2" charset="-122"/>
                  <a:sym typeface="Arimo" panose="020B0604020202020204"/>
                </a:rPr>
                <a:t>代码可视化操作</a:t>
              </a:r>
              <a:r>
                <a:rPr lang="en-US" altLang="zh-CN" sz="2800" dirty="0" err="1">
                  <a:solidFill>
                    <a:srgbClr val="000000"/>
                  </a:solidFill>
                  <a:latin typeface="Arimo" panose="020B0604020202020204"/>
                  <a:ea typeface="宋体" panose="02010600030101010101" pitchFamily="2" charset="-122"/>
                  <a:sym typeface="Arimo" panose="020B0604020202020204"/>
                </a:rPr>
                <a:t>  </a:t>
              </a:r>
              <a:r>
                <a:rPr lang="en-US" sz="2800" dirty="0">
                  <a:solidFill>
                    <a:srgbClr val="000000"/>
                  </a:solidFill>
                  <a:latin typeface="Arimo" panose="020B0604020202020204"/>
                  <a:ea typeface="Arimo" panose="020B0604020202020204"/>
                  <a:sym typeface="Arimo" panose="020B0604020202020204"/>
                </a:rPr>
                <a:t>得到司机和乘客之间的匹配结果如图4所示：</a:t>
              </a:r>
              <a:endParaRPr lang="en-US" sz="2800" dirty="0">
                <a:solidFill>
                  <a:srgbClr val="000000"/>
                </a:solidFill>
                <a:latin typeface="Arimo" panose="020B0604020202020204"/>
                <a:ea typeface="Arimo" panose="020B0604020202020204"/>
                <a:sym typeface="Arimo" panose="020B0604020202020204"/>
              </a:endParaRPr>
            </a:p>
          </p:txBody>
        </p:sp>
      </p:grpSp>
      <p:sp>
        <p:nvSpPr>
          <p:cNvPr id="24" name="TextBox 24"/>
          <p:cNvSpPr txBox="1"/>
          <p:nvPr/>
        </p:nvSpPr>
        <p:spPr>
          <a:xfrm>
            <a:off x="1492888" y="9488007"/>
            <a:ext cx="6794426" cy="430530"/>
          </a:xfrm>
          <a:prstGeom prst="rect">
            <a:avLst/>
          </a:prstGeom>
        </p:spPr>
        <p:txBody>
          <a:bodyPr lIns="0" tIns="0" rIns="0" bIns="0" rtlCol="0" anchor="t">
            <a:spAutoFit/>
          </a:bodyPr>
          <a:lstStyle/>
          <a:p>
            <a:pPr algn="l">
              <a:lnSpc>
                <a:spcPts val="3360"/>
              </a:lnSpc>
            </a:pPr>
            <a:r>
              <a:rPr lang="en-US" sz="2800" spc="26">
                <a:solidFill>
                  <a:srgbClr val="4F81BD"/>
                </a:solidFill>
                <a:latin typeface="TT Rounds Condensed Bold" panose="02010600030101010101" charset="-122"/>
                <a:ea typeface="TT Rounds Condensed Bold" panose="02010600030101010101" charset="-122"/>
              </a:rPr>
              <a:t>图4 网约车司机和乘客匹配情况</a:t>
            </a:r>
            <a:endParaRPr lang="en-US" sz="2800" spc="26">
              <a:solidFill>
                <a:srgbClr val="4F81BD"/>
              </a:solidFill>
              <a:latin typeface="TT Rounds Condensed Bold" panose="02010600030101010101" charset="-122"/>
              <a:ea typeface="TT Rounds Condensed Bold" panose="02010600030101010101" charset="-122"/>
            </a:endParaRPr>
          </a:p>
        </p:txBody>
      </p:sp>
      <p:grpSp>
        <p:nvGrpSpPr>
          <p:cNvPr id="26" name="Group 26"/>
          <p:cNvGrpSpPr/>
          <p:nvPr/>
        </p:nvGrpSpPr>
        <p:grpSpPr>
          <a:xfrm>
            <a:off x="9999345" y="3926840"/>
            <a:ext cx="6478905" cy="2982595"/>
            <a:chOff x="0" y="0"/>
            <a:chExt cx="9154795" cy="5366173"/>
          </a:xfrm>
        </p:grpSpPr>
        <p:sp>
          <p:nvSpPr>
            <p:cNvPr id="27" name="Freeform 27"/>
            <p:cNvSpPr/>
            <p:nvPr/>
          </p:nvSpPr>
          <p:spPr>
            <a:xfrm>
              <a:off x="0" y="0"/>
              <a:ext cx="9154795" cy="5063109"/>
            </a:xfrm>
            <a:custGeom>
              <a:avLst/>
              <a:gdLst/>
              <a:ahLst/>
              <a:cxnLst/>
              <a:rect l="l" t="t" r="r" b="b"/>
              <a:pathLst>
                <a:path w="9154795" h="5063109">
                  <a:moveTo>
                    <a:pt x="0" y="0"/>
                  </a:moveTo>
                  <a:lnTo>
                    <a:pt x="9154795" y="0"/>
                  </a:lnTo>
                  <a:lnTo>
                    <a:pt x="9154795" y="5063109"/>
                  </a:lnTo>
                  <a:lnTo>
                    <a:pt x="0" y="5063109"/>
                  </a:lnTo>
                  <a:lnTo>
                    <a:pt x="0" y="0"/>
                  </a:lnTo>
                  <a:close/>
                </a:path>
              </a:pathLst>
            </a:custGeom>
            <a:blipFill>
              <a:blip r:embed="rId11"/>
              <a:stretch>
                <a:fillRect l="-121736" r="-121736" b="1"/>
              </a:stretch>
            </a:blipFill>
          </p:spPr>
        </p:sp>
        <p:sp>
          <p:nvSpPr>
            <p:cNvPr id="28" name="TextBox 28"/>
            <p:cNvSpPr txBox="1"/>
            <p:nvPr/>
          </p:nvSpPr>
          <p:spPr>
            <a:xfrm>
              <a:off x="406399" y="406400"/>
              <a:ext cx="8072967" cy="4959773"/>
            </a:xfrm>
            <a:prstGeom prst="rect">
              <a:avLst/>
            </a:prstGeom>
          </p:spPr>
          <p:txBody>
            <a:bodyPr lIns="50800" tIns="50800" rIns="50800" bIns="50800" rtlCol="0" anchor="t"/>
            <a:lstStyle/>
            <a:p>
              <a:pPr algn="l">
                <a:lnSpc>
                  <a:spcPts val="3360"/>
                </a:lnSpc>
              </a:pPr>
              <a:r>
                <a:rPr lang="zh-CN" altLang="en-US" sz="2400" dirty="0">
                  <a:solidFill>
                    <a:srgbClr val="000000"/>
                  </a:solidFill>
                  <a:latin typeface="Arimo" panose="020B0604020202020204"/>
                  <a:ea typeface="宋体" panose="02010600030101010101" pitchFamily="2" charset="-122"/>
                </a:rPr>
                <a:t>该图</a:t>
              </a:r>
              <a:r>
                <a:rPr lang="en-US" sz="2400" dirty="0">
                  <a:solidFill>
                    <a:srgbClr val="000000"/>
                  </a:solidFill>
                  <a:latin typeface="Arimo" panose="020B0604020202020204"/>
                  <a:ea typeface="Arimo" panose="020B0604020202020204"/>
                </a:rPr>
                <a:t>给出了30位乘客与100位司机之间的匹配结果，例如乘客1和司机99匹配成功， 乘客6和司机13匹配成功，乘客29和司机58 </a:t>
              </a:r>
              <a:r>
                <a:rPr lang="en-US" sz="2400" dirty="0" err="1">
                  <a:solidFill>
                    <a:srgbClr val="000000"/>
                  </a:solidFill>
                  <a:latin typeface="Arimo" panose="020B0604020202020204"/>
                  <a:ea typeface="Arimo" panose="020B0604020202020204"/>
                </a:rPr>
                <a:t>匹配成功等等。</a:t>
              </a:r>
              <a:endParaRPr lang="en-US" sz="2400" dirty="0" err="1">
                <a:solidFill>
                  <a:srgbClr val="000000"/>
                </a:solidFill>
                <a:latin typeface="Arimo" panose="020B0604020202020204"/>
                <a:ea typeface="Arimo" panose="020B0604020202020204"/>
              </a:endParaRPr>
            </a:p>
          </p:txBody>
        </p:sp>
      </p:grpSp>
      <p:pic>
        <p:nvPicPr>
          <p:cNvPr id="29" name="图片 28" descr="png_2"/>
          <p:cNvPicPr>
            <a:picLocks noChangeAspect="1"/>
          </p:cNvPicPr>
          <p:nvPr/>
        </p:nvPicPr>
        <p:blipFill>
          <a:blip r:embed="rId12"/>
          <a:stretch>
            <a:fillRect/>
          </a:stretch>
        </p:blipFill>
        <p:spPr>
          <a:xfrm>
            <a:off x="990600" y="3231515"/>
            <a:ext cx="8258810" cy="6194425"/>
          </a:xfrm>
          <a:prstGeom prst="rect">
            <a:avLst/>
          </a:prstGeom>
        </p:spPr>
      </p:pic>
      <p:sp>
        <p:nvSpPr>
          <p:cNvPr id="8" name="Freeform 18"/>
          <p:cNvSpPr/>
          <p:nvPr/>
        </p:nvSpPr>
        <p:spPr>
          <a:xfrm>
            <a:off x="12865735" y="6972300"/>
            <a:ext cx="3134360" cy="2635885"/>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rot="1723892">
            <a:off x="-3129333" y="-674153"/>
            <a:ext cx="6860994" cy="4399612"/>
            <a:chOff x="0" y="0"/>
            <a:chExt cx="9147992" cy="5866149"/>
          </a:xfrm>
        </p:grpSpPr>
        <p:sp>
          <p:nvSpPr>
            <p:cNvPr id="9" name="Freeform 9"/>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1"/>
              <a:stretch>
                <a:fillRect/>
              </a:stretch>
            </a:blipFill>
          </p:spPr>
        </p:sp>
      </p:grpSp>
      <p:grpSp>
        <p:nvGrpSpPr>
          <p:cNvPr id="2" name="Group 2"/>
          <p:cNvGrpSpPr/>
          <p:nvPr/>
        </p:nvGrpSpPr>
        <p:grpSpPr>
          <a:xfrm>
            <a:off x="5105263" y="-34290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30888" b="-30888"/>
              </a:stretch>
            </a:blipFill>
          </p:spPr>
        </p:sp>
      </p:grpSp>
      <p:sp>
        <p:nvSpPr>
          <p:cNvPr id="6" name="TextBox 6"/>
          <p:cNvSpPr txBox="1"/>
          <p:nvPr/>
        </p:nvSpPr>
        <p:spPr>
          <a:xfrm>
            <a:off x="1271889" y="815747"/>
            <a:ext cx="4290710" cy="1911612"/>
          </a:xfrm>
          <a:prstGeom prst="rect">
            <a:avLst/>
          </a:prstGeom>
        </p:spPr>
        <p:txBody>
          <a:bodyPr lIns="0" tIns="0" rIns="0" bIns="0" rtlCol="0" anchor="t">
            <a:spAutoFit/>
          </a:bodyPr>
          <a:lstStyle/>
          <a:p>
            <a:pPr algn="l">
              <a:lnSpc>
                <a:spcPts val="14300"/>
              </a:lnSpc>
            </a:pPr>
            <a:r>
              <a:rPr lang="en-US" sz="10210" spc="840" dirty="0" err="1">
                <a:solidFill>
                  <a:srgbClr val="3B64C9"/>
                </a:solidFill>
                <a:latin typeface="TT Rounds Condensed" panose="02000506030000020003"/>
              </a:rPr>
              <a:t>github</a:t>
            </a:r>
            <a:endParaRPr lang="en-US" sz="10210" spc="840" dirty="0">
              <a:solidFill>
                <a:srgbClr val="3B64C9"/>
              </a:solidFill>
              <a:latin typeface="TT Rounds Condensed" panose="02000506030000020003"/>
            </a:endParaRPr>
          </a:p>
        </p:txBody>
      </p:sp>
      <p:sp>
        <p:nvSpPr>
          <p:cNvPr id="7" name="Freeform 7"/>
          <p:cNvSpPr/>
          <p:nvPr/>
        </p:nvSpPr>
        <p:spPr>
          <a:xfrm>
            <a:off x="1388710" y="2303950"/>
            <a:ext cx="4290705" cy="401755"/>
          </a:xfrm>
          <a:custGeom>
            <a:avLst/>
            <a:gdLst/>
            <a:ahLst/>
            <a:cxnLst/>
            <a:rect l="l" t="t" r="r" b="b"/>
            <a:pathLst>
              <a:path w="4290705" h="401755">
                <a:moveTo>
                  <a:pt x="0" y="0"/>
                </a:moveTo>
                <a:lnTo>
                  <a:pt x="4290705" y="0"/>
                </a:lnTo>
                <a:lnTo>
                  <a:pt x="4290705" y="401755"/>
                </a:lnTo>
                <a:lnTo>
                  <a:pt x="0" y="4017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7249775" y="380351"/>
            <a:ext cx="19050" cy="2290602"/>
            <a:chOff x="0" y="0"/>
            <a:chExt cx="25400" cy="3054136"/>
          </a:xfrm>
        </p:grpSpPr>
        <p:sp>
          <p:nvSpPr>
            <p:cNvPr id="11" name="Freeform 11"/>
            <p:cNvSpPr/>
            <p:nvPr/>
          </p:nvSpPr>
          <p:spPr>
            <a:xfrm>
              <a:off x="0" y="12700"/>
              <a:ext cx="25400" cy="3028696"/>
            </a:xfrm>
            <a:custGeom>
              <a:avLst/>
              <a:gdLst/>
              <a:ahLst/>
              <a:cxnLst/>
              <a:rect l="l" t="t" r="r" b="b"/>
              <a:pathLst>
                <a:path w="25400" h="3028696">
                  <a:moveTo>
                    <a:pt x="0" y="3028696"/>
                  </a:moveTo>
                  <a:lnTo>
                    <a:pt x="0" y="0"/>
                  </a:lnTo>
                  <a:lnTo>
                    <a:pt x="25400" y="0"/>
                  </a:lnTo>
                  <a:lnTo>
                    <a:pt x="25400" y="3028696"/>
                  </a:lnTo>
                  <a:close/>
                </a:path>
              </a:pathLst>
            </a:custGeom>
            <a:solidFill>
              <a:srgbClr val="AEAEAF">
                <a:alpha val="89804"/>
              </a:srgbClr>
            </a:solidFill>
          </p:spPr>
        </p:sp>
      </p:grpSp>
      <p:grpSp>
        <p:nvGrpSpPr>
          <p:cNvPr id="12" name="Group 12"/>
          <p:cNvGrpSpPr/>
          <p:nvPr/>
        </p:nvGrpSpPr>
        <p:grpSpPr>
          <a:xfrm>
            <a:off x="17016111" y="600453"/>
            <a:ext cx="486379" cy="486379"/>
            <a:chOff x="0" y="0"/>
            <a:chExt cx="648505" cy="648505"/>
          </a:xfrm>
        </p:grpSpPr>
        <p:sp>
          <p:nvSpPr>
            <p:cNvPr id="13" name="Freeform 1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grpSp>
        <p:nvGrpSpPr>
          <p:cNvPr id="14" name="Group 14"/>
          <p:cNvGrpSpPr/>
          <p:nvPr/>
        </p:nvGrpSpPr>
        <p:grpSpPr>
          <a:xfrm>
            <a:off x="545267" y="9677400"/>
            <a:ext cx="3739590" cy="19050"/>
            <a:chOff x="0" y="0"/>
            <a:chExt cx="4986120" cy="25400"/>
          </a:xfrm>
        </p:grpSpPr>
        <p:sp>
          <p:nvSpPr>
            <p:cNvPr id="15" name="Freeform 15"/>
            <p:cNvSpPr/>
            <p:nvPr/>
          </p:nvSpPr>
          <p:spPr>
            <a:xfrm>
              <a:off x="12700" y="0"/>
              <a:ext cx="4960747" cy="25400"/>
            </a:xfrm>
            <a:custGeom>
              <a:avLst/>
              <a:gdLst/>
              <a:ahLst/>
              <a:cxnLst/>
              <a:rect l="l" t="t" r="r" b="b"/>
              <a:pathLst>
                <a:path w="4960747" h="25400">
                  <a:moveTo>
                    <a:pt x="0" y="0"/>
                  </a:moveTo>
                  <a:lnTo>
                    <a:pt x="4960747" y="0"/>
                  </a:lnTo>
                  <a:lnTo>
                    <a:pt x="4960747" y="25400"/>
                  </a:lnTo>
                  <a:lnTo>
                    <a:pt x="0" y="25400"/>
                  </a:lnTo>
                  <a:close/>
                </a:path>
              </a:pathLst>
            </a:custGeom>
            <a:solidFill>
              <a:srgbClr val="AEAEAF">
                <a:alpha val="89804"/>
              </a:srgbClr>
            </a:solidFill>
          </p:spPr>
        </p:sp>
      </p:grpSp>
      <p:grpSp>
        <p:nvGrpSpPr>
          <p:cNvPr id="16" name="Group 16"/>
          <p:cNvGrpSpPr/>
          <p:nvPr/>
        </p:nvGrpSpPr>
        <p:grpSpPr>
          <a:xfrm rot="5400000">
            <a:off x="785511" y="9443736"/>
            <a:ext cx="486379" cy="486379"/>
            <a:chOff x="0" y="0"/>
            <a:chExt cx="648505" cy="648505"/>
          </a:xfrm>
        </p:grpSpPr>
        <p:sp>
          <p:nvSpPr>
            <p:cNvPr id="17" name="Freeform 17"/>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grpSp>
        <p:nvGrpSpPr>
          <p:cNvPr id="18" name="Group 18"/>
          <p:cNvGrpSpPr/>
          <p:nvPr/>
        </p:nvGrpSpPr>
        <p:grpSpPr>
          <a:xfrm>
            <a:off x="17240250" y="7637459"/>
            <a:ext cx="19050" cy="2302181"/>
            <a:chOff x="0" y="0"/>
            <a:chExt cx="25400" cy="3069575"/>
          </a:xfrm>
        </p:grpSpPr>
        <p:sp>
          <p:nvSpPr>
            <p:cNvPr id="19" name="Freeform 19"/>
            <p:cNvSpPr/>
            <p:nvPr/>
          </p:nvSpPr>
          <p:spPr>
            <a:xfrm>
              <a:off x="0" y="12700"/>
              <a:ext cx="25400" cy="3044190"/>
            </a:xfrm>
            <a:custGeom>
              <a:avLst/>
              <a:gdLst/>
              <a:ahLst/>
              <a:cxnLst/>
              <a:rect l="l" t="t" r="r" b="b"/>
              <a:pathLst>
                <a:path w="25400" h="3044190">
                  <a:moveTo>
                    <a:pt x="25400" y="0"/>
                  </a:moveTo>
                  <a:lnTo>
                    <a:pt x="25400" y="3044190"/>
                  </a:lnTo>
                  <a:lnTo>
                    <a:pt x="0" y="3044190"/>
                  </a:lnTo>
                  <a:lnTo>
                    <a:pt x="0" y="0"/>
                  </a:lnTo>
                  <a:close/>
                </a:path>
              </a:pathLst>
            </a:custGeom>
            <a:solidFill>
              <a:srgbClr val="AEAEAF">
                <a:alpha val="89804"/>
              </a:srgbClr>
            </a:solidFill>
          </p:spPr>
        </p:sp>
      </p:grpSp>
      <p:grpSp>
        <p:nvGrpSpPr>
          <p:cNvPr id="20" name="Group 20"/>
          <p:cNvGrpSpPr/>
          <p:nvPr/>
        </p:nvGrpSpPr>
        <p:grpSpPr>
          <a:xfrm>
            <a:off x="16488036" y="9677400"/>
            <a:ext cx="1023978" cy="19050"/>
            <a:chOff x="0" y="0"/>
            <a:chExt cx="1365304" cy="25400"/>
          </a:xfrm>
        </p:grpSpPr>
        <p:sp>
          <p:nvSpPr>
            <p:cNvPr id="21" name="Freeform 21"/>
            <p:cNvSpPr/>
            <p:nvPr/>
          </p:nvSpPr>
          <p:spPr>
            <a:xfrm>
              <a:off x="12700" y="0"/>
              <a:ext cx="1339850" cy="25400"/>
            </a:xfrm>
            <a:custGeom>
              <a:avLst/>
              <a:gdLst/>
              <a:ahLst/>
              <a:cxnLst/>
              <a:rect l="l" t="t" r="r" b="b"/>
              <a:pathLst>
                <a:path w="1339850" h="25400">
                  <a:moveTo>
                    <a:pt x="0" y="0"/>
                  </a:moveTo>
                  <a:lnTo>
                    <a:pt x="1339850" y="0"/>
                  </a:lnTo>
                  <a:lnTo>
                    <a:pt x="1339850" y="25400"/>
                  </a:lnTo>
                  <a:lnTo>
                    <a:pt x="0" y="25400"/>
                  </a:lnTo>
                  <a:close/>
                </a:path>
              </a:pathLst>
            </a:custGeom>
            <a:solidFill>
              <a:srgbClr val="AEAEAF">
                <a:alpha val="89804"/>
              </a:srgbClr>
            </a:solidFill>
          </p:spPr>
        </p:sp>
      </p:grpSp>
      <p:grpSp>
        <p:nvGrpSpPr>
          <p:cNvPr id="22" name="Group 22"/>
          <p:cNvGrpSpPr/>
          <p:nvPr/>
        </p:nvGrpSpPr>
        <p:grpSpPr>
          <a:xfrm>
            <a:off x="8137113" y="8377444"/>
            <a:ext cx="7371341" cy="7316056"/>
            <a:chOff x="0" y="0"/>
            <a:chExt cx="9828455" cy="9754741"/>
          </a:xfrm>
        </p:grpSpPr>
        <p:sp>
          <p:nvSpPr>
            <p:cNvPr id="23" name="Freeform 23"/>
            <p:cNvSpPr/>
            <p:nvPr/>
          </p:nvSpPr>
          <p:spPr>
            <a:xfrm>
              <a:off x="0" y="0"/>
              <a:ext cx="9828403" cy="9754743"/>
            </a:xfrm>
            <a:custGeom>
              <a:avLst/>
              <a:gdLst/>
              <a:ahLst/>
              <a:cxnLst/>
              <a:rect l="l" t="t" r="r" b="b"/>
              <a:pathLst>
                <a:path w="9828403" h="9754743">
                  <a:moveTo>
                    <a:pt x="0" y="0"/>
                  </a:moveTo>
                  <a:lnTo>
                    <a:pt x="9828403" y="0"/>
                  </a:lnTo>
                  <a:lnTo>
                    <a:pt x="9828403" y="9754743"/>
                  </a:lnTo>
                  <a:lnTo>
                    <a:pt x="0" y="9754743"/>
                  </a:lnTo>
                  <a:lnTo>
                    <a:pt x="0" y="0"/>
                  </a:lnTo>
                  <a:close/>
                </a:path>
              </a:pathLst>
            </a:custGeom>
            <a:blipFill>
              <a:blip r:embed="rId6"/>
              <a:stretch>
                <a:fillRect l="-57" r="-58"/>
              </a:stretch>
            </a:blipFill>
          </p:spPr>
        </p:sp>
      </p:grpSp>
      <p:sp>
        <p:nvSpPr>
          <p:cNvPr id="24" name="Freeform 24"/>
          <p:cNvSpPr/>
          <p:nvPr/>
        </p:nvSpPr>
        <p:spPr>
          <a:xfrm>
            <a:off x="1179674" y="3390497"/>
            <a:ext cx="12200909" cy="6286903"/>
          </a:xfrm>
          <a:custGeom>
            <a:avLst/>
            <a:gdLst/>
            <a:ahLst/>
            <a:cxnLst/>
            <a:rect l="l" t="t" r="r" b="b"/>
            <a:pathLst>
              <a:path w="12200909" h="6286903">
                <a:moveTo>
                  <a:pt x="0" y="0"/>
                </a:moveTo>
                <a:lnTo>
                  <a:pt x="12200909" y="0"/>
                </a:lnTo>
                <a:lnTo>
                  <a:pt x="12200909" y="6286903"/>
                </a:lnTo>
                <a:lnTo>
                  <a:pt x="0" y="6286903"/>
                </a:lnTo>
                <a:lnTo>
                  <a:pt x="0" y="0"/>
                </a:lnTo>
                <a:close/>
              </a:path>
            </a:pathLst>
          </a:custGeom>
          <a:blipFill>
            <a:blip r:embed="rId7"/>
            <a:stretch>
              <a:fillRect/>
            </a:stretch>
          </a:blipFill>
        </p:spPr>
      </p:sp>
      <p:sp>
        <p:nvSpPr>
          <p:cNvPr id="25" name="TextBox 25">
            <a:hlinkClick r:id="rId8" action="ppaction://hlinkfile"/>
          </p:cNvPr>
          <p:cNvSpPr txBox="1"/>
          <p:nvPr/>
        </p:nvSpPr>
        <p:spPr>
          <a:xfrm>
            <a:off x="686071" y="2896158"/>
            <a:ext cx="15498781" cy="430887"/>
          </a:xfrm>
          <a:prstGeom prst="rect">
            <a:avLst/>
          </a:prstGeom>
        </p:spPr>
        <p:txBody>
          <a:bodyPr lIns="0" tIns="0" rIns="0" bIns="0" rtlCol="0" anchor="t">
            <a:spAutoFit/>
          </a:bodyPr>
          <a:lstStyle/>
          <a:p>
            <a:pPr algn="l">
              <a:lnSpc>
                <a:spcPts val="3360"/>
              </a:lnSpc>
            </a:pPr>
            <a:r>
              <a:rPr lang="en-US" sz="2800" u="sng" spc="26">
                <a:solidFill>
                  <a:srgbClr val="0000FF"/>
                </a:solidFill>
                <a:latin typeface="TT Rounds Condensed" panose="02000506030000020003"/>
                <a:hlinkClick r:id="rId9" tooltip="mailto:https://github.com/huange888/two-sided-matching-method" action="ppaction://hlinkfile">
                  <a:extLst>
                    <a:ext uri="{DAF060AB-1E55-43B9-8AAB-6FB025537F2F}">
                      <wpsdc:hlinkClr xmlns:wpsdc="http://www.wps.cn/officeDocument/2017/drawingmlCustomData" val="0000FF"/>
                      <wpsdc:folHlinkClr xmlns:wpsdc="http://www.wps.cn/officeDocument/2017/drawingmlCustomData" val="800080"/>
                      <wpsdc:hlinkUnderline xmlns:wpsdc="http://www.wps.cn/officeDocument/2017/drawingmlCustomData" val="1"/>
                    </a:ext>
                  </a:extLst>
                </a:hlinkClick>
              </a:rPr>
              <a:t>https://github.com/huange888/two-sided-matching-method</a:t>
            </a:r>
            <a:endParaRPr lang="en-US" sz="2800" u="sng" spc="26">
              <a:solidFill>
                <a:srgbClr val="0000FF"/>
              </a:solidFill>
              <a:latin typeface="TT Rounds Condensed" panose="02000506030000020003"/>
              <a:hlinkClick r:id="rId9" tooltip="mailto:https://github.com/huange888/two-sided-matching-method" action="ppaction://hlinkfile">
                <a:extLst>
                  <a:ext uri="{DAF060AB-1E55-43B9-8AAB-6FB025537F2F}">
                    <wpsdc:hlinkClr xmlns:wpsdc="http://www.wps.cn/officeDocument/2017/drawingmlCustomData" val="0000FF"/>
                    <wpsdc:folHlinkClr xmlns:wpsdc="http://www.wps.cn/officeDocument/2017/drawingmlCustomData" val="800080"/>
                    <wpsdc:hlinkUnderline xmlns:wpsdc="http://www.wps.cn/officeDocument/2017/drawingmlCustomData" val="1"/>
                  </a:ext>
                </a:extLst>
              </a:hlinkClick>
            </a:endParaRPr>
          </a:p>
        </p:txBody>
      </p:sp>
      <p:sp>
        <p:nvSpPr>
          <p:cNvPr id="4" name="文本框 3"/>
          <p:cNvSpPr txBox="1"/>
          <p:nvPr/>
        </p:nvSpPr>
        <p:spPr>
          <a:xfrm>
            <a:off x="4495800" y="133350"/>
            <a:ext cx="1931035" cy="953135"/>
          </a:xfrm>
          <a:prstGeom prst="rect">
            <a:avLst/>
          </a:prstGeom>
          <a:noFill/>
        </p:spPr>
        <p:txBody>
          <a:bodyPr wrap="square" rtlCol="0">
            <a:spAutoFit/>
          </a:bodyPr>
          <a:p>
            <a:r>
              <a:rPr lang="en-US" altLang="zh-CN" sz="2800" b="1">
                <a:solidFill>
                  <a:schemeClr val="accent1"/>
                </a:solidFill>
                <a:effectLst>
                  <a:outerShdw blurRad="38100" dist="25400" dir="5400000" algn="ctr" rotWithShape="0">
                    <a:srgbClr val="6E747A">
                      <a:alpha val="43000"/>
                    </a:srgbClr>
                  </a:outerShdw>
                </a:effectLst>
              </a:rPr>
              <a:t>follow me and star</a:t>
            </a:r>
            <a:r>
              <a:rPr lang="zh-CN" altLang="en-US" sz="2800" b="1">
                <a:solidFill>
                  <a:schemeClr val="accent1"/>
                </a:solidFill>
                <a:effectLst>
                  <a:outerShdw blurRad="38100" dist="25400" dir="5400000" algn="ctr" rotWithShape="0">
                    <a:srgbClr val="6E747A">
                      <a:alpha val="43000"/>
                    </a:srgbClr>
                  </a:outerShdw>
                </a:effectLst>
              </a:rPr>
              <a:t>！</a:t>
            </a:r>
            <a:endParaRPr lang="zh-CN" altLang="en-US" sz="2800" b="1">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175694" y="-1517056"/>
            <a:ext cx="3795712" cy="3767232"/>
            <a:chOff x="0" y="0"/>
            <a:chExt cx="5060950" cy="5022977"/>
          </a:xfrm>
        </p:grpSpPr>
        <p:sp>
          <p:nvSpPr>
            <p:cNvPr id="5" name="Freeform 5"/>
            <p:cNvSpPr/>
            <p:nvPr/>
          </p:nvSpPr>
          <p:spPr>
            <a:xfrm>
              <a:off x="0" y="0"/>
              <a:ext cx="5060950" cy="5022977"/>
            </a:xfrm>
            <a:custGeom>
              <a:avLst/>
              <a:gdLst/>
              <a:ahLst/>
              <a:cxnLst/>
              <a:rect l="l" t="t" r="r" b="b"/>
              <a:pathLst>
                <a:path w="5060950" h="5022977">
                  <a:moveTo>
                    <a:pt x="0" y="0"/>
                  </a:moveTo>
                  <a:lnTo>
                    <a:pt x="5060950" y="0"/>
                  </a:lnTo>
                  <a:lnTo>
                    <a:pt x="5060950" y="5022977"/>
                  </a:lnTo>
                  <a:lnTo>
                    <a:pt x="0" y="5022977"/>
                  </a:lnTo>
                  <a:lnTo>
                    <a:pt x="0" y="0"/>
                  </a:lnTo>
                  <a:close/>
                </a:path>
              </a:pathLst>
            </a:custGeom>
            <a:blipFill>
              <a:blip r:embed="rId2"/>
              <a:stretch>
                <a:fillRect l="-45" r="-45"/>
              </a:stretch>
            </a:blipFill>
          </p:spPr>
        </p:sp>
      </p:grpSp>
      <p:grpSp>
        <p:nvGrpSpPr>
          <p:cNvPr id="6" name="Group 6"/>
          <p:cNvGrpSpPr/>
          <p:nvPr/>
        </p:nvGrpSpPr>
        <p:grpSpPr>
          <a:xfrm>
            <a:off x="1539515" y="7793877"/>
            <a:ext cx="4992529" cy="4986242"/>
            <a:chOff x="0" y="0"/>
            <a:chExt cx="6656705" cy="6648323"/>
          </a:xfrm>
        </p:grpSpPr>
        <p:sp>
          <p:nvSpPr>
            <p:cNvPr id="7" name="Freeform 7"/>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3"/>
              <a:stretch>
                <a:fillRect t="-63" b="-63"/>
              </a:stretch>
            </a:blipFill>
          </p:spPr>
        </p:sp>
      </p:grpSp>
      <p:sp>
        <p:nvSpPr>
          <p:cNvPr id="8" name="Freeform 8"/>
          <p:cNvSpPr/>
          <p:nvPr/>
        </p:nvSpPr>
        <p:spPr>
          <a:xfrm>
            <a:off x="12753601" y="5381924"/>
            <a:ext cx="2844641" cy="19050"/>
          </a:xfrm>
          <a:custGeom>
            <a:avLst/>
            <a:gdLst/>
            <a:ahLst/>
            <a:cxnLst/>
            <a:rect l="l" t="t" r="r" b="b"/>
            <a:pathLst>
              <a:path w="2844641" h="19050">
                <a:moveTo>
                  <a:pt x="0" y="0"/>
                </a:moveTo>
                <a:lnTo>
                  <a:pt x="2844641" y="0"/>
                </a:lnTo>
                <a:lnTo>
                  <a:pt x="2844641" y="19050"/>
                </a:lnTo>
                <a:lnTo>
                  <a:pt x="0" y="19050"/>
                </a:lnTo>
                <a:lnTo>
                  <a:pt x="0" y="0"/>
                </a:lnTo>
                <a:close/>
              </a:path>
            </a:pathLst>
          </a:custGeom>
          <a:blipFill>
            <a:blip r:embed="rId4"/>
            <a:stretch>
              <a:fillRect/>
            </a:stretch>
          </a:blipFill>
        </p:spPr>
      </p:sp>
      <p:grpSp>
        <p:nvGrpSpPr>
          <p:cNvPr id="9" name="Group 9"/>
          <p:cNvGrpSpPr/>
          <p:nvPr/>
        </p:nvGrpSpPr>
        <p:grpSpPr>
          <a:xfrm rot="-4635726">
            <a:off x="14543621" y="2846200"/>
            <a:ext cx="6860953" cy="4399598"/>
            <a:chOff x="0" y="0"/>
            <a:chExt cx="9147937" cy="5866130"/>
          </a:xfrm>
        </p:grpSpPr>
        <p:sp>
          <p:nvSpPr>
            <p:cNvPr id="10" name="Freeform 10"/>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5"/>
              <a:stretch>
                <a:fillRect/>
              </a:stretch>
            </a:blipFill>
          </p:spPr>
        </p:sp>
      </p:grpSp>
      <p:sp>
        <p:nvSpPr>
          <p:cNvPr id="11" name="Freeform 11"/>
          <p:cNvSpPr/>
          <p:nvPr/>
        </p:nvSpPr>
        <p:spPr>
          <a:xfrm>
            <a:off x="17249776" y="393019"/>
            <a:ext cx="25432" cy="3720560"/>
          </a:xfrm>
          <a:custGeom>
            <a:avLst/>
            <a:gdLst/>
            <a:ahLst/>
            <a:cxnLst/>
            <a:rect l="l" t="t" r="r" b="b"/>
            <a:pathLst>
              <a:path w="25432" h="3720560">
                <a:moveTo>
                  <a:pt x="0" y="0"/>
                </a:moveTo>
                <a:lnTo>
                  <a:pt x="25432" y="0"/>
                </a:lnTo>
                <a:lnTo>
                  <a:pt x="25432" y="3720560"/>
                </a:lnTo>
                <a:lnTo>
                  <a:pt x="0" y="3720560"/>
                </a:lnTo>
                <a:lnTo>
                  <a:pt x="0" y="0"/>
                </a:lnTo>
                <a:close/>
              </a:path>
            </a:pathLst>
          </a:custGeom>
          <a:blipFill>
            <a:blip r:embed="rId6"/>
            <a:stretch>
              <a:fillRect/>
            </a:stretch>
          </a:blipFill>
        </p:spPr>
      </p:sp>
      <p:grpSp>
        <p:nvGrpSpPr>
          <p:cNvPr id="12" name="Group 12"/>
          <p:cNvGrpSpPr/>
          <p:nvPr/>
        </p:nvGrpSpPr>
        <p:grpSpPr>
          <a:xfrm>
            <a:off x="17016111" y="600454"/>
            <a:ext cx="486347" cy="486347"/>
            <a:chOff x="0" y="0"/>
            <a:chExt cx="648462" cy="648462"/>
          </a:xfrm>
        </p:grpSpPr>
        <p:sp>
          <p:nvSpPr>
            <p:cNvPr id="13" name="Freeform 1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7"/>
              <a:stretch>
                <a:fillRect/>
              </a:stretch>
            </a:blipFill>
          </p:spPr>
        </p:sp>
      </p:grpSp>
      <p:sp>
        <p:nvSpPr>
          <p:cNvPr id="14" name="Freeform 14"/>
          <p:cNvSpPr/>
          <p:nvPr/>
        </p:nvSpPr>
        <p:spPr>
          <a:xfrm>
            <a:off x="1152226" y="3397391"/>
            <a:ext cx="19050" cy="3720560"/>
          </a:xfrm>
          <a:custGeom>
            <a:avLst/>
            <a:gdLst/>
            <a:ahLst/>
            <a:cxnLst/>
            <a:rect l="l" t="t" r="r" b="b"/>
            <a:pathLst>
              <a:path w="19050" h="3720560">
                <a:moveTo>
                  <a:pt x="0" y="0"/>
                </a:moveTo>
                <a:lnTo>
                  <a:pt x="19050" y="0"/>
                </a:lnTo>
                <a:lnTo>
                  <a:pt x="19050" y="3720560"/>
                </a:lnTo>
                <a:lnTo>
                  <a:pt x="0" y="3720560"/>
                </a:lnTo>
                <a:lnTo>
                  <a:pt x="0" y="0"/>
                </a:lnTo>
                <a:close/>
              </a:path>
            </a:pathLst>
          </a:custGeom>
          <a:blipFill>
            <a:blip r:embed="rId8"/>
            <a:stretch>
              <a:fillRect/>
            </a:stretch>
          </a:blipFill>
        </p:spPr>
      </p:sp>
      <p:grpSp>
        <p:nvGrpSpPr>
          <p:cNvPr id="15" name="Group 15"/>
          <p:cNvGrpSpPr/>
          <p:nvPr/>
        </p:nvGrpSpPr>
        <p:grpSpPr>
          <a:xfrm rot="-10800000">
            <a:off x="918594" y="3781484"/>
            <a:ext cx="486347" cy="486347"/>
            <a:chOff x="0" y="0"/>
            <a:chExt cx="648462" cy="648462"/>
          </a:xfrm>
        </p:grpSpPr>
        <p:sp>
          <p:nvSpPr>
            <p:cNvPr id="16" name="Freeform 16"/>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7"/>
              <a:stretch>
                <a:fillRect/>
              </a:stretch>
            </a:blipFill>
          </p:spPr>
        </p:sp>
      </p:grpSp>
      <p:sp>
        <p:nvSpPr>
          <p:cNvPr id="17" name="Freeform 17"/>
          <p:cNvSpPr/>
          <p:nvPr/>
        </p:nvSpPr>
        <p:spPr>
          <a:xfrm>
            <a:off x="1142701" y="8983466"/>
            <a:ext cx="19050" cy="857345"/>
          </a:xfrm>
          <a:custGeom>
            <a:avLst/>
            <a:gdLst/>
            <a:ahLst/>
            <a:cxnLst/>
            <a:rect l="l" t="t" r="r" b="b"/>
            <a:pathLst>
              <a:path w="19050" h="857345">
                <a:moveTo>
                  <a:pt x="0" y="0"/>
                </a:moveTo>
                <a:lnTo>
                  <a:pt x="19050" y="0"/>
                </a:lnTo>
                <a:lnTo>
                  <a:pt x="19050" y="857345"/>
                </a:lnTo>
                <a:lnTo>
                  <a:pt x="0" y="857345"/>
                </a:lnTo>
                <a:lnTo>
                  <a:pt x="0" y="0"/>
                </a:lnTo>
                <a:close/>
              </a:path>
            </a:pathLst>
          </a:custGeom>
          <a:blipFill>
            <a:blip r:embed="rId9"/>
            <a:stretch>
              <a:fillRect/>
            </a:stretch>
          </a:blipFill>
        </p:spPr>
      </p:sp>
      <p:sp>
        <p:nvSpPr>
          <p:cNvPr id="18" name="Freeform 18"/>
          <p:cNvSpPr/>
          <p:nvPr/>
        </p:nvSpPr>
        <p:spPr>
          <a:xfrm>
            <a:off x="722141" y="9401175"/>
            <a:ext cx="2692622" cy="19050"/>
          </a:xfrm>
          <a:custGeom>
            <a:avLst/>
            <a:gdLst/>
            <a:ahLst/>
            <a:cxnLst/>
            <a:rect l="l" t="t" r="r" b="b"/>
            <a:pathLst>
              <a:path w="2692622" h="19050">
                <a:moveTo>
                  <a:pt x="0" y="0"/>
                </a:moveTo>
                <a:lnTo>
                  <a:pt x="2692622" y="0"/>
                </a:lnTo>
                <a:lnTo>
                  <a:pt x="2692622" y="19050"/>
                </a:lnTo>
                <a:lnTo>
                  <a:pt x="0" y="19050"/>
                </a:lnTo>
                <a:lnTo>
                  <a:pt x="0" y="0"/>
                </a:lnTo>
                <a:close/>
              </a:path>
            </a:pathLst>
          </a:custGeom>
          <a:blipFill>
            <a:blip r:embed="rId10"/>
            <a:stretch>
              <a:fillRect/>
            </a:stretch>
          </a:blipFill>
        </p:spPr>
      </p:sp>
      <p:sp>
        <p:nvSpPr>
          <p:cNvPr id="19" name="Freeform 19"/>
          <p:cNvSpPr/>
          <p:nvPr/>
        </p:nvSpPr>
        <p:spPr>
          <a:xfrm>
            <a:off x="17278332" y="7557655"/>
            <a:ext cx="19050" cy="2283142"/>
          </a:xfrm>
          <a:custGeom>
            <a:avLst/>
            <a:gdLst/>
            <a:ahLst/>
            <a:cxnLst/>
            <a:rect l="l" t="t" r="r" b="b"/>
            <a:pathLst>
              <a:path w="19050" h="2283142">
                <a:moveTo>
                  <a:pt x="0" y="0"/>
                </a:moveTo>
                <a:lnTo>
                  <a:pt x="19050" y="0"/>
                </a:lnTo>
                <a:lnTo>
                  <a:pt x="19050" y="2283142"/>
                </a:lnTo>
                <a:lnTo>
                  <a:pt x="0" y="2283142"/>
                </a:lnTo>
                <a:lnTo>
                  <a:pt x="0" y="0"/>
                </a:lnTo>
                <a:close/>
              </a:path>
            </a:pathLst>
          </a:custGeom>
          <a:blipFill>
            <a:blip r:embed="rId11"/>
            <a:stretch>
              <a:fillRect/>
            </a:stretch>
          </a:blipFill>
        </p:spPr>
      </p:sp>
      <p:sp>
        <p:nvSpPr>
          <p:cNvPr id="20" name="Freeform 20"/>
          <p:cNvSpPr/>
          <p:nvPr/>
        </p:nvSpPr>
        <p:spPr>
          <a:xfrm>
            <a:off x="16497561" y="9401175"/>
            <a:ext cx="1267111" cy="19050"/>
          </a:xfrm>
          <a:custGeom>
            <a:avLst/>
            <a:gdLst/>
            <a:ahLst/>
            <a:cxnLst/>
            <a:rect l="l" t="t" r="r" b="b"/>
            <a:pathLst>
              <a:path w="1267111" h="19050">
                <a:moveTo>
                  <a:pt x="0" y="0"/>
                </a:moveTo>
                <a:lnTo>
                  <a:pt x="1267111" y="0"/>
                </a:lnTo>
                <a:lnTo>
                  <a:pt x="1267111" y="19050"/>
                </a:lnTo>
                <a:lnTo>
                  <a:pt x="0" y="19050"/>
                </a:lnTo>
                <a:lnTo>
                  <a:pt x="0" y="0"/>
                </a:lnTo>
                <a:close/>
              </a:path>
            </a:pathLst>
          </a:custGeom>
          <a:blipFill>
            <a:blip r:embed="rId12"/>
            <a:stretch>
              <a:fillRect/>
            </a:stretch>
          </a:blipFill>
        </p:spPr>
      </p:sp>
      <p:sp>
        <p:nvSpPr>
          <p:cNvPr id="21" name="TextBox 21"/>
          <p:cNvSpPr txBox="1"/>
          <p:nvPr/>
        </p:nvSpPr>
        <p:spPr>
          <a:xfrm>
            <a:off x="6576639" y="1764938"/>
            <a:ext cx="9282211" cy="2443924"/>
          </a:xfrm>
          <a:prstGeom prst="rect">
            <a:avLst/>
          </a:prstGeom>
        </p:spPr>
        <p:txBody>
          <a:bodyPr lIns="0" tIns="0" rIns="0" bIns="0" rtlCol="0" anchor="t">
            <a:spAutoFit/>
          </a:bodyPr>
          <a:lstStyle/>
          <a:p>
            <a:pPr algn="l">
              <a:lnSpc>
                <a:spcPts val="15630"/>
              </a:lnSpc>
            </a:pPr>
            <a:r>
              <a:rPr lang="en-US" sz="11160" spc="814">
                <a:solidFill>
                  <a:srgbClr val="3B64C9"/>
                </a:solidFill>
                <a:ea typeface="Arimo" panose="020B0604020202020204"/>
              </a:rPr>
              <a:t>感谢您的观看</a:t>
            </a:r>
            <a:endParaRPr lang="en-US" sz="11160" spc="814">
              <a:solidFill>
                <a:srgbClr val="3B64C9"/>
              </a:solidFill>
              <a:ea typeface="Arimo" panose="020B0604020202020204"/>
            </a:endParaRPr>
          </a:p>
        </p:txBody>
      </p:sp>
      <p:sp>
        <p:nvSpPr>
          <p:cNvPr id="22" name="TextBox 22"/>
          <p:cNvSpPr txBox="1"/>
          <p:nvPr/>
        </p:nvSpPr>
        <p:spPr>
          <a:xfrm>
            <a:off x="2429150" y="1774463"/>
            <a:ext cx="4147489" cy="2433872"/>
          </a:xfrm>
          <a:prstGeom prst="rect">
            <a:avLst/>
          </a:prstGeom>
        </p:spPr>
        <p:txBody>
          <a:bodyPr lIns="0" tIns="0" rIns="0" bIns="0" rtlCol="0" anchor="t">
            <a:spAutoFit/>
          </a:bodyPr>
          <a:lstStyle/>
          <a:p>
            <a:pPr algn="l">
              <a:lnSpc>
                <a:spcPts val="15655"/>
              </a:lnSpc>
            </a:pPr>
            <a:r>
              <a:rPr lang="en-US" sz="11185">
                <a:solidFill>
                  <a:srgbClr val="89A1DC"/>
                </a:solidFill>
                <a:latin typeface="Arimo" panose="020B0604020202020204"/>
              </a:rPr>
              <a:t>2024</a:t>
            </a:r>
            <a:endParaRPr lang="en-US" sz="11185">
              <a:solidFill>
                <a:srgbClr val="89A1DC"/>
              </a:solidFill>
              <a:latin typeface="Arimo" panose="020B0604020202020204"/>
            </a:endParaRPr>
          </a:p>
        </p:txBody>
      </p:sp>
      <p:sp>
        <p:nvSpPr>
          <p:cNvPr id="23" name="TextBox 23"/>
          <p:cNvSpPr txBox="1"/>
          <p:nvPr/>
        </p:nvSpPr>
        <p:spPr>
          <a:xfrm>
            <a:off x="2429150" y="3994535"/>
            <a:ext cx="13429700" cy="946434"/>
          </a:xfrm>
          <a:prstGeom prst="rect">
            <a:avLst/>
          </a:prstGeom>
        </p:spPr>
        <p:txBody>
          <a:bodyPr lIns="0" tIns="0" rIns="0" bIns="0" rtlCol="0" anchor="t">
            <a:spAutoFit/>
          </a:bodyPr>
          <a:lstStyle/>
          <a:p>
            <a:pPr algn="ctr">
              <a:lnSpc>
                <a:spcPts val="6110"/>
              </a:lnSpc>
            </a:pPr>
            <a:r>
              <a:rPr lang="en-US" sz="4365" spc="2101">
                <a:solidFill>
                  <a:srgbClr val="3B64C9">
                    <a:alpha val="58824"/>
                  </a:srgbClr>
                </a:solidFill>
                <a:latin typeface="Ablation"/>
              </a:rPr>
              <a:t>thanks for watching</a:t>
            </a:r>
            <a:endParaRPr lang="en-US" sz="4365" spc="2101">
              <a:solidFill>
                <a:srgbClr val="3B64C9">
                  <a:alpha val="58824"/>
                </a:srgbClr>
              </a:solidFill>
              <a:latin typeface="Ablation"/>
            </a:endParaRPr>
          </a:p>
        </p:txBody>
      </p:sp>
      <p:sp>
        <p:nvSpPr>
          <p:cNvPr id="24" name="TextBox 24"/>
          <p:cNvSpPr txBox="1"/>
          <p:nvPr/>
        </p:nvSpPr>
        <p:spPr>
          <a:xfrm>
            <a:off x="2429150" y="6879805"/>
            <a:ext cx="13429700" cy="610235"/>
          </a:xfrm>
          <a:prstGeom prst="rect">
            <a:avLst/>
          </a:prstGeom>
        </p:spPr>
        <p:txBody>
          <a:bodyPr lIns="0" tIns="0" rIns="0" bIns="0" rtlCol="0" anchor="t">
            <a:spAutoFit/>
          </a:bodyPr>
          <a:lstStyle/>
          <a:p>
            <a:pPr algn="ctr">
              <a:lnSpc>
                <a:spcPts val="4760"/>
              </a:lnSpc>
            </a:pPr>
            <a:r>
              <a:rPr lang="en-US" sz="3400">
                <a:solidFill>
                  <a:srgbClr val="3B64C9"/>
                </a:solidFill>
                <a:ea typeface="Arimo" panose="020B0604020202020204"/>
              </a:rPr>
              <a:t>汇报人：</a:t>
            </a:r>
            <a:r>
              <a:rPr lang="zh-CN" altLang="en-US" sz="3400">
                <a:solidFill>
                  <a:srgbClr val="3B64C9"/>
                </a:solidFill>
                <a:ea typeface="宋体" panose="02010600030101010101" pitchFamily="2" charset="-122"/>
              </a:rPr>
              <a:t>重庆邮电大学</a:t>
            </a:r>
            <a:r>
              <a:rPr lang="en-US" altLang="zh-CN" sz="3400">
                <a:solidFill>
                  <a:srgbClr val="3B64C9"/>
                </a:solidFill>
                <a:ea typeface="宋体" panose="02010600030101010101" pitchFamily="2" charset="-122"/>
              </a:rPr>
              <a:t>2022</a:t>
            </a:r>
            <a:r>
              <a:rPr lang="zh-CN" altLang="en-US" sz="3400">
                <a:solidFill>
                  <a:srgbClr val="3B64C9"/>
                </a:solidFill>
                <a:ea typeface="宋体" panose="02010600030101010101" pitchFamily="2" charset="-122"/>
              </a:rPr>
              <a:t>级本科生</a:t>
            </a:r>
            <a:r>
              <a:rPr lang="en-US" sz="3400">
                <a:solidFill>
                  <a:srgbClr val="3B64C9"/>
                </a:solidFill>
                <a:ea typeface="Arimo" panose="020B0604020202020204"/>
              </a:rPr>
              <a:t>何家欢</a:t>
            </a:r>
            <a:endParaRPr lang="en-US" sz="3400">
              <a:solidFill>
                <a:srgbClr val="3B64C9"/>
              </a:solidFill>
              <a:ea typeface="Arimo"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isContent="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941451" y="-1406290"/>
            <a:ext cx="4992486" cy="4986245"/>
            <a:chOff x="0" y="0"/>
            <a:chExt cx="6656648" cy="6648327"/>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2" b="-62"/>
              </a:stretch>
            </a:blipFill>
          </p:spPr>
        </p:sp>
      </p:grpSp>
      <p:sp>
        <p:nvSpPr>
          <p:cNvPr id="6" name="TextBox 6"/>
          <p:cNvSpPr txBox="1"/>
          <p:nvPr/>
        </p:nvSpPr>
        <p:spPr>
          <a:xfrm>
            <a:off x="1271889" y="777647"/>
            <a:ext cx="3206515" cy="1969440"/>
          </a:xfrm>
          <a:prstGeom prst="rect">
            <a:avLst/>
          </a:prstGeom>
        </p:spPr>
        <p:txBody>
          <a:bodyPr lIns="0" tIns="0" rIns="0" bIns="0" rtlCol="0" anchor="t">
            <a:spAutoFit/>
          </a:bodyPr>
          <a:lstStyle/>
          <a:p>
            <a:pPr algn="l">
              <a:lnSpc>
                <a:spcPts val="14300"/>
              </a:lnSpc>
            </a:pPr>
            <a:r>
              <a:rPr lang="en-US" sz="10210" spc="745">
                <a:solidFill>
                  <a:srgbClr val="3B64C9"/>
                </a:solidFill>
                <a:ea typeface="Arimo" panose="020B0604020202020204"/>
              </a:rPr>
              <a:t>目录</a:t>
            </a:r>
            <a:endParaRPr lang="en-US" sz="10210" spc="745">
              <a:solidFill>
                <a:srgbClr val="3B64C9"/>
              </a:solidFill>
              <a:ea typeface="Arimo" panose="020B0604020202020204"/>
            </a:endParaRPr>
          </a:p>
        </p:txBody>
      </p:sp>
      <p:sp>
        <p:nvSpPr>
          <p:cNvPr id="7" name="Freeform 7"/>
          <p:cNvSpPr/>
          <p:nvPr/>
        </p:nvSpPr>
        <p:spPr>
          <a:xfrm>
            <a:off x="4090262" y="2189423"/>
            <a:ext cx="3239699" cy="353940"/>
          </a:xfrm>
          <a:custGeom>
            <a:avLst/>
            <a:gdLst/>
            <a:ahLst/>
            <a:cxnLst/>
            <a:rect l="l" t="t" r="r" b="b"/>
            <a:pathLst>
              <a:path w="3239699" h="353940">
                <a:moveTo>
                  <a:pt x="0" y="0"/>
                </a:moveTo>
                <a:lnTo>
                  <a:pt x="3239699" y="0"/>
                </a:lnTo>
                <a:lnTo>
                  <a:pt x="3239699" y="353940"/>
                </a:lnTo>
                <a:lnTo>
                  <a:pt x="0" y="353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4090262" y="1809993"/>
            <a:ext cx="3239699" cy="785728"/>
          </a:xfrm>
          <a:prstGeom prst="rect">
            <a:avLst/>
          </a:prstGeom>
        </p:spPr>
        <p:txBody>
          <a:bodyPr lIns="0" tIns="0" rIns="0" bIns="0" rtlCol="0" anchor="t">
            <a:spAutoFit/>
          </a:bodyPr>
          <a:lstStyle/>
          <a:p>
            <a:pPr algn="ctr">
              <a:lnSpc>
                <a:spcPts val="5515"/>
              </a:lnSpc>
            </a:pPr>
            <a:r>
              <a:rPr lang="en-US" sz="3940">
                <a:solidFill>
                  <a:srgbClr val="545454"/>
                </a:solidFill>
                <a:latin typeface="Ablation"/>
              </a:rPr>
              <a:t>CONTENTS</a:t>
            </a:r>
            <a:endParaRPr lang="en-US" sz="3940">
              <a:solidFill>
                <a:srgbClr val="545454"/>
              </a:solidFill>
              <a:latin typeface="Ablation"/>
            </a:endParaRPr>
          </a:p>
        </p:txBody>
      </p:sp>
      <p:grpSp>
        <p:nvGrpSpPr>
          <p:cNvPr id="9" name="Group 9"/>
          <p:cNvGrpSpPr/>
          <p:nvPr/>
        </p:nvGrpSpPr>
        <p:grpSpPr>
          <a:xfrm>
            <a:off x="1344224" y="4520641"/>
            <a:ext cx="3112762" cy="19050"/>
            <a:chOff x="0" y="0"/>
            <a:chExt cx="4150349" cy="25400"/>
          </a:xfrm>
        </p:grpSpPr>
        <p:sp>
          <p:nvSpPr>
            <p:cNvPr id="10" name="Freeform 10"/>
            <p:cNvSpPr/>
            <p:nvPr/>
          </p:nvSpPr>
          <p:spPr>
            <a:xfrm>
              <a:off x="12700" y="0"/>
              <a:ext cx="4124960" cy="25400"/>
            </a:xfrm>
            <a:custGeom>
              <a:avLst/>
              <a:gdLst/>
              <a:ahLst/>
              <a:cxnLst/>
              <a:rect l="l" t="t" r="r" b="b"/>
              <a:pathLst>
                <a:path w="4124960" h="25400">
                  <a:moveTo>
                    <a:pt x="0" y="0"/>
                  </a:moveTo>
                  <a:lnTo>
                    <a:pt x="4124960" y="0"/>
                  </a:lnTo>
                  <a:lnTo>
                    <a:pt x="4124960" y="25400"/>
                  </a:lnTo>
                  <a:lnTo>
                    <a:pt x="0" y="25400"/>
                  </a:lnTo>
                  <a:close/>
                </a:path>
              </a:pathLst>
            </a:custGeom>
            <a:solidFill>
              <a:srgbClr val="9DB1E2"/>
            </a:solidFill>
          </p:spPr>
        </p:sp>
      </p:grpSp>
      <p:sp>
        <p:nvSpPr>
          <p:cNvPr id="11" name="TextBox 11"/>
          <p:cNvSpPr txBox="1"/>
          <p:nvPr/>
        </p:nvSpPr>
        <p:spPr>
          <a:xfrm>
            <a:off x="1353749" y="4009408"/>
            <a:ext cx="3124656" cy="461799"/>
          </a:xfrm>
          <a:prstGeom prst="rect">
            <a:avLst/>
          </a:prstGeom>
        </p:spPr>
        <p:txBody>
          <a:bodyPr lIns="0" tIns="0" rIns="0" bIns="0" rtlCol="0" anchor="t">
            <a:spAutoFit/>
          </a:bodyPr>
          <a:lstStyle/>
          <a:p>
            <a:pPr algn="l">
              <a:lnSpc>
                <a:spcPts val="3420"/>
              </a:lnSpc>
            </a:pPr>
            <a:r>
              <a:rPr lang="en-US" sz="2445">
                <a:solidFill>
                  <a:srgbClr val="545454"/>
                </a:solidFill>
                <a:latin typeface="Ablation"/>
              </a:rPr>
              <a:t>PART ONE</a:t>
            </a:r>
            <a:endParaRPr lang="en-US" sz="2445">
              <a:solidFill>
                <a:srgbClr val="545454"/>
              </a:solidFill>
              <a:latin typeface="Ablation"/>
            </a:endParaRPr>
          </a:p>
        </p:txBody>
      </p:sp>
      <p:sp>
        <p:nvSpPr>
          <p:cNvPr id="12" name="TextBox 12"/>
          <p:cNvSpPr txBox="1"/>
          <p:nvPr/>
        </p:nvSpPr>
        <p:spPr>
          <a:xfrm>
            <a:off x="1353749" y="3880697"/>
            <a:ext cx="3124656" cy="2485321"/>
          </a:xfrm>
          <a:prstGeom prst="rect">
            <a:avLst/>
          </a:prstGeom>
        </p:spPr>
        <p:txBody>
          <a:bodyPr lIns="0" tIns="0" rIns="0" bIns="0" rtlCol="0" anchor="t">
            <a:spAutoFit/>
          </a:bodyPr>
          <a:lstStyle/>
          <a:p>
            <a:pPr algn="l">
              <a:lnSpc>
                <a:spcPts val="17980"/>
              </a:lnSpc>
            </a:pPr>
            <a:r>
              <a:rPr lang="en-US" sz="12840" spc="936">
                <a:solidFill>
                  <a:srgbClr val="3B64C9"/>
                </a:solidFill>
                <a:latin typeface="Arimo" panose="020B0604020202020204"/>
              </a:rPr>
              <a:t>1</a:t>
            </a:r>
            <a:endParaRPr lang="en-US" sz="12840" spc="936">
              <a:solidFill>
                <a:srgbClr val="3B64C9"/>
              </a:solidFill>
              <a:latin typeface="Arimo" panose="020B0604020202020204"/>
            </a:endParaRPr>
          </a:p>
        </p:txBody>
      </p:sp>
      <p:grpSp>
        <p:nvGrpSpPr>
          <p:cNvPr id="13" name="Group 13"/>
          <p:cNvGrpSpPr/>
          <p:nvPr/>
        </p:nvGrpSpPr>
        <p:grpSpPr>
          <a:xfrm>
            <a:off x="1344224" y="6237217"/>
            <a:ext cx="3112762" cy="19050"/>
            <a:chOff x="0" y="0"/>
            <a:chExt cx="4150349" cy="25400"/>
          </a:xfrm>
        </p:grpSpPr>
        <p:sp>
          <p:nvSpPr>
            <p:cNvPr id="14" name="Freeform 14"/>
            <p:cNvSpPr/>
            <p:nvPr/>
          </p:nvSpPr>
          <p:spPr>
            <a:xfrm>
              <a:off x="12700" y="0"/>
              <a:ext cx="4124960" cy="25400"/>
            </a:xfrm>
            <a:custGeom>
              <a:avLst/>
              <a:gdLst/>
              <a:ahLst/>
              <a:cxnLst/>
              <a:rect l="l" t="t" r="r" b="b"/>
              <a:pathLst>
                <a:path w="4124960" h="25400">
                  <a:moveTo>
                    <a:pt x="0" y="0"/>
                  </a:moveTo>
                  <a:lnTo>
                    <a:pt x="4124960" y="0"/>
                  </a:lnTo>
                  <a:lnTo>
                    <a:pt x="4124960" y="25400"/>
                  </a:lnTo>
                  <a:lnTo>
                    <a:pt x="0" y="25400"/>
                  </a:lnTo>
                  <a:close/>
                </a:path>
              </a:pathLst>
            </a:custGeom>
            <a:solidFill>
              <a:srgbClr val="9DB1E2"/>
            </a:solidFill>
          </p:spPr>
        </p:sp>
      </p:grpSp>
      <p:sp>
        <p:nvSpPr>
          <p:cNvPr id="15" name="TextBox 15"/>
          <p:cNvSpPr txBox="1"/>
          <p:nvPr/>
        </p:nvSpPr>
        <p:spPr>
          <a:xfrm>
            <a:off x="1494999" y="6204093"/>
            <a:ext cx="3124656" cy="704221"/>
          </a:xfrm>
          <a:prstGeom prst="rect">
            <a:avLst/>
          </a:prstGeom>
        </p:spPr>
        <p:txBody>
          <a:bodyPr lIns="0" tIns="0" rIns="0" bIns="0" rtlCol="0" anchor="t">
            <a:spAutoFit/>
          </a:bodyPr>
          <a:lstStyle/>
          <a:p>
            <a:pPr algn="l">
              <a:lnSpc>
                <a:spcPts val="4980"/>
              </a:lnSpc>
            </a:pPr>
            <a:r>
              <a:rPr lang="en-US" sz="3560" spc="259">
                <a:solidFill>
                  <a:srgbClr val="3B64C9"/>
                </a:solidFill>
                <a:ea typeface="Arimo" panose="020B0604020202020204"/>
              </a:rPr>
              <a:t>引言</a:t>
            </a:r>
            <a:endParaRPr lang="en-US" sz="3560" spc="259">
              <a:solidFill>
                <a:srgbClr val="3B64C9"/>
              </a:solidFill>
              <a:ea typeface="Arimo" panose="020B0604020202020204"/>
            </a:endParaRPr>
          </a:p>
        </p:txBody>
      </p:sp>
      <p:grpSp>
        <p:nvGrpSpPr>
          <p:cNvPr id="16" name="Group 16"/>
          <p:cNvGrpSpPr/>
          <p:nvPr/>
        </p:nvGrpSpPr>
        <p:grpSpPr>
          <a:xfrm>
            <a:off x="5496173" y="4520641"/>
            <a:ext cx="3112762" cy="19050"/>
            <a:chOff x="0" y="0"/>
            <a:chExt cx="4150349" cy="25400"/>
          </a:xfrm>
        </p:grpSpPr>
        <p:sp>
          <p:nvSpPr>
            <p:cNvPr id="17" name="Freeform 17"/>
            <p:cNvSpPr/>
            <p:nvPr/>
          </p:nvSpPr>
          <p:spPr>
            <a:xfrm>
              <a:off x="12700" y="0"/>
              <a:ext cx="4124960" cy="25400"/>
            </a:xfrm>
            <a:custGeom>
              <a:avLst/>
              <a:gdLst/>
              <a:ahLst/>
              <a:cxnLst/>
              <a:rect l="l" t="t" r="r" b="b"/>
              <a:pathLst>
                <a:path w="4124960" h="25400">
                  <a:moveTo>
                    <a:pt x="0" y="0"/>
                  </a:moveTo>
                  <a:lnTo>
                    <a:pt x="4124960" y="0"/>
                  </a:lnTo>
                  <a:lnTo>
                    <a:pt x="4124960" y="25400"/>
                  </a:lnTo>
                  <a:lnTo>
                    <a:pt x="0" y="25400"/>
                  </a:lnTo>
                  <a:close/>
                </a:path>
              </a:pathLst>
            </a:custGeom>
            <a:solidFill>
              <a:srgbClr val="9DB1E2"/>
            </a:solidFill>
          </p:spPr>
        </p:sp>
      </p:grpSp>
      <p:sp>
        <p:nvSpPr>
          <p:cNvPr id="18" name="TextBox 18"/>
          <p:cNvSpPr txBox="1"/>
          <p:nvPr/>
        </p:nvSpPr>
        <p:spPr>
          <a:xfrm>
            <a:off x="5505698" y="4009408"/>
            <a:ext cx="3124656" cy="461799"/>
          </a:xfrm>
          <a:prstGeom prst="rect">
            <a:avLst/>
          </a:prstGeom>
        </p:spPr>
        <p:txBody>
          <a:bodyPr lIns="0" tIns="0" rIns="0" bIns="0" rtlCol="0" anchor="t">
            <a:spAutoFit/>
          </a:bodyPr>
          <a:lstStyle/>
          <a:p>
            <a:pPr algn="l">
              <a:lnSpc>
                <a:spcPts val="3420"/>
              </a:lnSpc>
            </a:pPr>
            <a:r>
              <a:rPr lang="en-US" sz="2445">
                <a:solidFill>
                  <a:srgbClr val="545454"/>
                </a:solidFill>
                <a:latin typeface="Ablation"/>
              </a:rPr>
              <a:t>PART TWO</a:t>
            </a:r>
            <a:endParaRPr lang="en-US" sz="2445">
              <a:solidFill>
                <a:srgbClr val="545454"/>
              </a:solidFill>
              <a:latin typeface="Ablation"/>
            </a:endParaRPr>
          </a:p>
        </p:txBody>
      </p:sp>
      <p:sp>
        <p:nvSpPr>
          <p:cNvPr id="19" name="TextBox 19"/>
          <p:cNvSpPr txBox="1"/>
          <p:nvPr/>
        </p:nvSpPr>
        <p:spPr>
          <a:xfrm>
            <a:off x="5505698" y="3880697"/>
            <a:ext cx="3124656" cy="2485321"/>
          </a:xfrm>
          <a:prstGeom prst="rect">
            <a:avLst/>
          </a:prstGeom>
        </p:spPr>
        <p:txBody>
          <a:bodyPr lIns="0" tIns="0" rIns="0" bIns="0" rtlCol="0" anchor="t">
            <a:spAutoFit/>
          </a:bodyPr>
          <a:lstStyle/>
          <a:p>
            <a:pPr algn="l">
              <a:lnSpc>
                <a:spcPts val="17980"/>
              </a:lnSpc>
            </a:pPr>
            <a:r>
              <a:rPr lang="en-US" sz="12840" spc="936">
                <a:solidFill>
                  <a:srgbClr val="3B64C9"/>
                </a:solidFill>
                <a:latin typeface="Arimo" panose="020B0604020202020204"/>
              </a:rPr>
              <a:t>2</a:t>
            </a:r>
            <a:endParaRPr lang="en-US" sz="12840" spc="936">
              <a:solidFill>
                <a:srgbClr val="3B64C9"/>
              </a:solidFill>
              <a:latin typeface="Arimo" panose="020B0604020202020204"/>
            </a:endParaRPr>
          </a:p>
        </p:txBody>
      </p:sp>
      <p:grpSp>
        <p:nvGrpSpPr>
          <p:cNvPr id="20" name="Group 20"/>
          <p:cNvGrpSpPr/>
          <p:nvPr/>
        </p:nvGrpSpPr>
        <p:grpSpPr>
          <a:xfrm>
            <a:off x="5496173" y="6237217"/>
            <a:ext cx="3112762" cy="19050"/>
            <a:chOff x="0" y="0"/>
            <a:chExt cx="4150349" cy="25400"/>
          </a:xfrm>
        </p:grpSpPr>
        <p:sp>
          <p:nvSpPr>
            <p:cNvPr id="21" name="Freeform 21"/>
            <p:cNvSpPr/>
            <p:nvPr/>
          </p:nvSpPr>
          <p:spPr>
            <a:xfrm>
              <a:off x="12700" y="0"/>
              <a:ext cx="4124960" cy="25400"/>
            </a:xfrm>
            <a:custGeom>
              <a:avLst/>
              <a:gdLst/>
              <a:ahLst/>
              <a:cxnLst/>
              <a:rect l="l" t="t" r="r" b="b"/>
              <a:pathLst>
                <a:path w="4124960" h="25400">
                  <a:moveTo>
                    <a:pt x="0" y="0"/>
                  </a:moveTo>
                  <a:lnTo>
                    <a:pt x="4124960" y="0"/>
                  </a:lnTo>
                  <a:lnTo>
                    <a:pt x="4124960" y="25400"/>
                  </a:lnTo>
                  <a:lnTo>
                    <a:pt x="0" y="25400"/>
                  </a:lnTo>
                  <a:close/>
                </a:path>
              </a:pathLst>
            </a:custGeom>
            <a:solidFill>
              <a:srgbClr val="9DB1E2"/>
            </a:solidFill>
          </p:spPr>
        </p:sp>
      </p:grpSp>
      <p:sp>
        <p:nvSpPr>
          <p:cNvPr id="22" name="TextBox 22"/>
          <p:cNvSpPr txBox="1"/>
          <p:nvPr/>
        </p:nvSpPr>
        <p:spPr>
          <a:xfrm>
            <a:off x="5505698" y="6198722"/>
            <a:ext cx="3124656" cy="704221"/>
          </a:xfrm>
          <a:prstGeom prst="rect">
            <a:avLst/>
          </a:prstGeom>
        </p:spPr>
        <p:txBody>
          <a:bodyPr lIns="0" tIns="0" rIns="0" bIns="0" rtlCol="0" anchor="t">
            <a:spAutoFit/>
          </a:bodyPr>
          <a:lstStyle/>
          <a:p>
            <a:pPr algn="l">
              <a:lnSpc>
                <a:spcPts val="4980"/>
              </a:lnSpc>
            </a:pPr>
            <a:r>
              <a:rPr lang="en-US" sz="3560" spc="259">
                <a:solidFill>
                  <a:srgbClr val="3B64C9"/>
                </a:solidFill>
                <a:ea typeface="Arimo" panose="020B0604020202020204"/>
              </a:rPr>
              <a:t>问题描述</a:t>
            </a:r>
            <a:endParaRPr lang="en-US" sz="3560" spc="259">
              <a:solidFill>
                <a:srgbClr val="3B64C9"/>
              </a:solidFill>
              <a:ea typeface="Arimo" panose="020B0604020202020204"/>
            </a:endParaRPr>
          </a:p>
        </p:txBody>
      </p:sp>
      <p:grpSp>
        <p:nvGrpSpPr>
          <p:cNvPr id="23" name="Group 23"/>
          <p:cNvGrpSpPr/>
          <p:nvPr/>
        </p:nvGrpSpPr>
        <p:grpSpPr>
          <a:xfrm>
            <a:off x="9648122" y="4520641"/>
            <a:ext cx="3112762" cy="19050"/>
            <a:chOff x="0" y="0"/>
            <a:chExt cx="4150349" cy="25400"/>
          </a:xfrm>
        </p:grpSpPr>
        <p:sp>
          <p:nvSpPr>
            <p:cNvPr id="24" name="Freeform 24"/>
            <p:cNvSpPr/>
            <p:nvPr/>
          </p:nvSpPr>
          <p:spPr>
            <a:xfrm>
              <a:off x="12700" y="0"/>
              <a:ext cx="4124960" cy="25400"/>
            </a:xfrm>
            <a:custGeom>
              <a:avLst/>
              <a:gdLst/>
              <a:ahLst/>
              <a:cxnLst/>
              <a:rect l="l" t="t" r="r" b="b"/>
              <a:pathLst>
                <a:path w="4124960" h="25400">
                  <a:moveTo>
                    <a:pt x="0" y="0"/>
                  </a:moveTo>
                  <a:lnTo>
                    <a:pt x="4124960" y="0"/>
                  </a:lnTo>
                  <a:lnTo>
                    <a:pt x="4124960" y="25400"/>
                  </a:lnTo>
                  <a:lnTo>
                    <a:pt x="0" y="25400"/>
                  </a:lnTo>
                  <a:close/>
                </a:path>
              </a:pathLst>
            </a:custGeom>
            <a:solidFill>
              <a:srgbClr val="9DB1E2"/>
            </a:solidFill>
          </p:spPr>
        </p:sp>
      </p:grpSp>
      <p:sp>
        <p:nvSpPr>
          <p:cNvPr id="25" name="TextBox 25"/>
          <p:cNvSpPr txBox="1"/>
          <p:nvPr/>
        </p:nvSpPr>
        <p:spPr>
          <a:xfrm>
            <a:off x="9657647" y="4009408"/>
            <a:ext cx="3124656" cy="461799"/>
          </a:xfrm>
          <a:prstGeom prst="rect">
            <a:avLst/>
          </a:prstGeom>
        </p:spPr>
        <p:txBody>
          <a:bodyPr lIns="0" tIns="0" rIns="0" bIns="0" rtlCol="0" anchor="t">
            <a:spAutoFit/>
          </a:bodyPr>
          <a:lstStyle/>
          <a:p>
            <a:pPr algn="l">
              <a:lnSpc>
                <a:spcPts val="3420"/>
              </a:lnSpc>
            </a:pPr>
            <a:r>
              <a:rPr lang="en-US" sz="2445">
                <a:solidFill>
                  <a:srgbClr val="545454"/>
                </a:solidFill>
                <a:latin typeface="Ablation"/>
              </a:rPr>
              <a:t>PART THREE</a:t>
            </a:r>
            <a:endParaRPr lang="en-US" sz="2445">
              <a:solidFill>
                <a:srgbClr val="545454"/>
              </a:solidFill>
              <a:latin typeface="Ablation"/>
            </a:endParaRPr>
          </a:p>
        </p:txBody>
      </p:sp>
      <p:sp>
        <p:nvSpPr>
          <p:cNvPr id="26" name="TextBox 26"/>
          <p:cNvSpPr txBox="1"/>
          <p:nvPr/>
        </p:nvSpPr>
        <p:spPr>
          <a:xfrm>
            <a:off x="9657647" y="3880697"/>
            <a:ext cx="3124656" cy="2485321"/>
          </a:xfrm>
          <a:prstGeom prst="rect">
            <a:avLst/>
          </a:prstGeom>
        </p:spPr>
        <p:txBody>
          <a:bodyPr lIns="0" tIns="0" rIns="0" bIns="0" rtlCol="0" anchor="t">
            <a:spAutoFit/>
          </a:bodyPr>
          <a:lstStyle/>
          <a:p>
            <a:pPr algn="l">
              <a:lnSpc>
                <a:spcPts val="17980"/>
              </a:lnSpc>
            </a:pPr>
            <a:r>
              <a:rPr lang="en-US" sz="12840" spc="936">
                <a:solidFill>
                  <a:srgbClr val="3B64C9"/>
                </a:solidFill>
                <a:latin typeface="Arimo" panose="020B0604020202020204"/>
              </a:rPr>
              <a:t>3</a:t>
            </a:r>
            <a:endParaRPr lang="en-US" sz="12840" spc="936">
              <a:solidFill>
                <a:srgbClr val="3B64C9"/>
              </a:solidFill>
              <a:latin typeface="Arimo" panose="020B0604020202020204"/>
            </a:endParaRPr>
          </a:p>
        </p:txBody>
      </p:sp>
      <p:grpSp>
        <p:nvGrpSpPr>
          <p:cNvPr id="27" name="Group 27"/>
          <p:cNvGrpSpPr/>
          <p:nvPr/>
        </p:nvGrpSpPr>
        <p:grpSpPr>
          <a:xfrm>
            <a:off x="9648122" y="6237217"/>
            <a:ext cx="3112762" cy="19050"/>
            <a:chOff x="0" y="0"/>
            <a:chExt cx="4150349" cy="25400"/>
          </a:xfrm>
        </p:grpSpPr>
        <p:sp>
          <p:nvSpPr>
            <p:cNvPr id="28" name="Freeform 28"/>
            <p:cNvSpPr/>
            <p:nvPr/>
          </p:nvSpPr>
          <p:spPr>
            <a:xfrm>
              <a:off x="12700" y="0"/>
              <a:ext cx="4124960" cy="25400"/>
            </a:xfrm>
            <a:custGeom>
              <a:avLst/>
              <a:gdLst/>
              <a:ahLst/>
              <a:cxnLst/>
              <a:rect l="l" t="t" r="r" b="b"/>
              <a:pathLst>
                <a:path w="4124960" h="25400">
                  <a:moveTo>
                    <a:pt x="0" y="0"/>
                  </a:moveTo>
                  <a:lnTo>
                    <a:pt x="4124960" y="0"/>
                  </a:lnTo>
                  <a:lnTo>
                    <a:pt x="4124960" y="25400"/>
                  </a:lnTo>
                  <a:lnTo>
                    <a:pt x="0" y="25400"/>
                  </a:lnTo>
                  <a:close/>
                </a:path>
              </a:pathLst>
            </a:custGeom>
            <a:solidFill>
              <a:srgbClr val="9DB1E2"/>
            </a:solidFill>
          </p:spPr>
        </p:sp>
      </p:grpSp>
      <p:sp>
        <p:nvSpPr>
          <p:cNvPr id="29" name="TextBox 29"/>
          <p:cNvSpPr txBox="1"/>
          <p:nvPr/>
        </p:nvSpPr>
        <p:spPr>
          <a:xfrm>
            <a:off x="9657647" y="6198722"/>
            <a:ext cx="3124656" cy="704221"/>
          </a:xfrm>
          <a:prstGeom prst="rect">
            <a:avLst/>
          </a:prstGeom>
        </p:spPr>
        <p:txBody>
          <a:bodyPr lIns="0" tIns="0" rIns="0" bIns="0" rtlCol="0" anchor="t">
            <a:spAutoFit/>
          </a:bodyPr>
          <a:lstStyle/>
          <a:p>
            <a:pPr algn="l">
              <a:lnSpc>
                <a:spcPts val="4980"/>
              </a:lnSpc>
            </a:pPr>
            <a:r>
              <a:rPr lang="en-US" sz="3560" spc="259">
                <a:solidFill>
                  <a:srgbClr val="3B64C9"/>
                </a:solidFill>
                <a:ea typeface="Arimo" panose="020B0604020202020204"/>
              </a:rPr>
              <a:t>双边匹配模型</a:t>
            </a:r>
            <a:endParaRPr lang="en-US" sz="3560" spc="259">
              <a:solidFill>
                <a:srgbClr val="3B64C9"/>
              </a:solidFill>
              <a:ea typeface="Arimo" panose="020B0604020202020204"/>
            </a:endParaRPr>
          </a:p>
        </p:txBody>
      </p:sp>
      <p:sp>
        <p:nvSpPr>
          <p:cNvPr id="30" name="TextBox 30"/>
          <p:cNvSpPr txBox="1"/>
          <p:nvPr/>
        </p:nvSpPr>
        <p:spPr>
          <a:xfrm>
            <a:off x="9657647" y="7046141"/>
            <a:ext cx="3489016" cy="354410"/>
          </a:xfrm>
          <a:prstGeom prst="rect">
            <a:avLst/>
          </a:prstGeom>
        </p:spPr>
        <p:txBody>
          <a:bodyPr lIns="0" tIns="0" rIns="0" bIns="0" rtlCol="0" anchor="t">
            <a:spAutoFit/>
          </a:bodyPr>
          <a:lstStyle/>
          <a:p>
            <a:pPr algn="l">
              <a:lnSpc>
                <a:spcPts val="2515"/>
              </a:lnSpc>
            </a:pPr>
            <a:r>
              <a:rPr lang="en-US" sz="1795" spc="95">
                <a:solidFill>
                  <a:srgbClr val="3E3F42">
                    <a:alpha val="80392"/>
                  </a:srgbClr>
                </a:solidFill>
                <a:latin typeface="思源宋体 Bold" panose="02020700000000000000" charset="-122"/>
              </a:rPr>
              <a:t>Two-Sided Matching Model</a:t>
            </a:r>
            <a:endParaRPr lang="en-US" sz="1795" spc="95">
              <a:solidFill>
                <a:srgbClr val="3E3F42">
                  <a:alpha val="80392"/>
                </a:srgbClr>
              </a:solidFill>
              <a:latin typeface="思源宋体 Bold" panose="02020700000000000000" charset="-122"/>
            </a:endParaRPr>
          </a:p>
        </p:txBody>
      </p:sp>
      <p:grpSp>
        <p:nvGrpSpPr>
          <p:cNvPr id="31" name="Group 31"/>
          <p:cNvGrpSpPr/>
          <p:nvPr/>
        </p:nvGrpSpPr>
        <p:grpSpPr>
          <a:xfrm rot="1723892">
            <a:off x="13585614" y="2016771"/>
            <a:ext cx="6860994" cy="4399612"/>
            <a:chOff x="0" y="0"/>
            <a:chExt cx="9147992" cy="5866149"/>
          </a:xfrm>
        </p:grpSpPr>
        <p:sp>
          <p:nvSpPr>
            <p:cNvPr id="32" name="Freeform 32"/>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5"/>
              <a:stretch>
                <a:fillRect/>
              </a:stretch>
            </a:blipFill>
          </p:spPr>
        </p:sp>
      </p:grpSp>
      <p:grpSp>
        <p:nvGrpSpPr>
          <p:cNvPr id="33" name="Group 33"/>
          <p:cNvGrpSpPr/>
          <p:nvPr/>
        </p:nvGrpSpPr>
        <p:grpSpPr>
          <a:xfrm>
            <a:off x="17249775" y="380351"/>
            <a:ext cx="19050" cy="2290602"/>
            <a:chOff x="0" y="0"/>
            <a:chExt cx="25400" cy="3054136"/>
          </a:xfrm>
        </p:grpSpPr>
        <p:sp>
          <p:nvSpPr>
            <p:cNvPr id="34" name="Freeform 34"/>
            <p:cNvSpPr/>
            <p:nvPr/>
          </p:nvSpPr>
          <p:spPr>
            <a:xfrm>
              <a:off x="0" y="12700"/>
              <a:ext cx="25400" cy="3028696"/>
            </a:xfrm>
            <a:custGeom>
              <a:avLst/>
              <a:gdLst/>
              <a:ahLst/>
              <a:cxnLst/>
              <a:rect l="l" t="t" r="r" b="b"/>
              <a:pathLst>
                <a:path w="25400" h="3028696">
                  <a:moveTo>
                    <a:pt x="0" y="3028696"/>
                  </a:moveTo>
                  <a:lnTo>
                    <a:pt x="0" y="0"/>
                  </a:lnTo>
                  <a:lnTo>
                    <a:pt x="25400" y="0"/>
                  </a:lnTo>
                  <a:lnTo>
                    <a:pt x="25400" y="3028696"/>
                  </a:lnTo>
                  <a:close/>
                </a:path>
              </a:pathLst>
            </a:custGeom>
            <a:solidFill>
              <a:srgbClr val="AEAEAF">
                <a:alpha val="89804"/>
              </a:srgbClr>
            </a:solidFill>
          </p:spPr>
        </p:sp>
      </p:grpSp>
      <p:grpSp>
        <p:nvGrpSpPr>
          <p:cNvPr id="35" name="Group 35"/>
          <p:cNvGrpSpPr/>
          <p:nvPr/>
        </p:nvGrpSpPr>
        <p:grpSpPr>
          <a:xfrm>
            <a:off x="17016111" y="600453"/>
            <a:ext cx="486379" cy="486379"/>
            <a:chOff x="0" y="0"/>
            <a:chExt cx="648505" cy="648505"/>
          </a:xfrm>
        </p:grpSpPr>
        <p:sp>
          <p:nvSpPr>
            <p:cNvPr id="36" name="Freeform 36"/>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6"/>
              <a:stretch>
                <a:fillRect r="-6" b="-6"/>
              </a:stretch>
            </a:blipFill>
          </p:spPr>
        </p:sp>
      </p:grpSp>
      <p:grpSp>
        <p:nvGrpSpPr>
          <p:cNvPr id="37" name="Group 37"/>
          <p:cNvGrpSpPr/>
          <p:nvPr/>
        </p:nvGrpSpPr>
        <p:grpSpPr>
          <a:xfrm>
            <a:off x="13800070" y="4520641"/>
            <a:ext cx="3112762" cy="19050"/>
            <a:chOff x="0" y="0"/>
            <a:chExt cx="4150349" cy="25400"/>
          </a:xfrm>
        </p:grpSpPr>
        <p:sp>
          <p:nvSpPr>
            <p:cNvPr id="38" name="Freeform 38"/>
            <p:cNvSpPr/>
            <p:nvPr/>
          </p:nvSpPr>
          <p:spPr>
            <a:xfrm>
              <a:off x="12700" y="0"/>
              <a:ext cx="4124960" cy="25400"/>
            </a:xfrm>
            <a:custGeom>
              <a:avLst/>
              <a:gdLst/>
              <a:ahLst/>
              <a:cxnLst/>
              <a:rect l="l" t="t" r="r" b="b"/>
              <a:pathLst>
                <a:path w="4124960" h="25400">
                  <a:moveTo>
                    <a:pt x="0" y="0"/>
                  </a:moveTo>
                  <a:lnTo>
                    <a:pt x="4124960" y="0"/>
                  </a:lnTo>
                  <a:lnTo>
                    <a:pt x="4124960" y="25400"/>
                  </a:lnTo>
                  <a:lnTo>
                    <a:pt x="0" y="25400"/>
                  </a:lnTo>
                  <a:close/>
                </a:path>
              </a:pathLst>
            </a:custGeom>
            <a:solidFill>
              <a:srgbClr val="9DB1E2"/>
            </a:solidFill>
          </p:spPr>
        </p:sp>
      </p:grpSp>
      <p:sp>
        <p:nvSpPr>
          <p:cNvPr id="39" name="TextBox 39"/>
          <p:cNvSpPr txBox="1"/>
          <p:nvPr/>
        </p:nvSpPr>
        <p:spPr>
          <a:xfrm>
            <a:off x="13809595" y="4009408"/>
            <a:ext cx="3124656" cy="461799"/>
          </a:xfrm>
          <a:prstGeom prst="rect">
            <a:avLst/>
          </a:prstGeom>
        </p:spPr>
        <p:txBody>
          <a:bodyPr lIns="0" tIns="0" rIns="0" bIns="0" rtlCol="0" anchor="t">
            <a:spAutoFit/>
          </a:bodyPr>
          <a:lstStyle/>
          <a:p>
            <a:pPr algn="l">
              <a:lnSpc>
                <a:spcPts val="3420"/>
              </a:lnSpc>
            </a:pPr>
            <a:r>
              <a:rPr lang="en-US" sz="2445">
                <a:solidFill>
                  <a:srgbClr val="545454"/>
                </a:solidFill>
                <a:latin typeface="Ablation"/>
              </a:rPr>
              <a:t>PART FOUR</a:t>
            </a:r>
            <a:endParaRPr lang="en-US" sz="2445">
              <a:solidFill>
                <a:srgbClr val="545454"/>
              </a:solidFill>
              <a:latin typeface="Ablation"/>
            </a:endParaRPr>
          </a:p>
        </p:txBody>
      </p:sp>
      <p:sp>
        <p:nvSpPr>
          <p:cNvPr id="40" name="TextBox 40"/>
          <p:cNvSpPr txBox="1"/>
          <p:nvPr/>
        </p:nvSpPr>
        <p:spPr>
          <a:xfrm>
            <a:off x="13809595" y="3880697"/>
            <a:ext cx="3124656" cy="2485321"/>
          </a:xfrm>
          <a:prstGeom prst="rect">
            <a:avLst/>
          </a:prstGeom>
        </p:spPr>
        <p:txBody>
          <a:bodyPr lIns="0" tIns="0" rIns="0" bIns="0" rtlCol="0" anchor="t">
            <a:spAutoFit/>
          </a:bodyPr>
          <a:lstStyle/>
          <a:p>
            <a:pPr algn="l">
              <a:lnSpc>
                <a:spcPts val="17980"/>
              </a:lnSpc>
            </a:pPr>
            <a:r>
              <a:rPr lang="en-US" sz="12840" spc="936">
                <a:solidFill>
                  <a:srgbClr val="3B64C9"/>
                </a:solidFill>
                <a:latin typeface="Arimo" panose="020B0604020202020204"/>
              </a:rPr>
              <a:t>4</a:t>
            </a:r>
            <a:endParaRPr lang="en-US" sz="12840" spc="936">
              <a:solidFill>
                <a:srgbClr val="3B64C9"/>
              </a:solidFill>
              <a:latin typeface="Arimo" panose="020B0604020202020204"/>
            </a:endParaRPr>
          </a:p>
        </p:txBody>
      </p:sp>
      <p:grpSp>
        <p:nvGrpSpPr>
          <p:cNvPr id="41" name="Group 41"/>
          <p:cNvGrpSpPr/>
          <p:nvPr/>
        </p:nvGrpSpPr>
        <p:grpSpPr>
          <a:xfrm>
            <a:off x="13800070" y="6237217"/>
            <a:ext cx="3112762" cy="19050"/>
            <a:chOff x="0" y="0"/>
            <a:chExt cx="4150349" cy="25400"/>
          </a:xfrm>
        </p:grpSpPr>
        <p:sp>
          <p:nvSpPr>
            <p:cNvPr id="42" name="Freeform 42"/>
            <p:cNvSpPr/>
            <p:nvPr/>
          </p:nvSpPr>
          <p:spPr>
            <a:xfrm>
              <a:off x="12700" y="0"/>
              <a:ext cx="4124960" cy="25400"/>
            </a:xfrm>
            <a:custGeom>
              <a:avLst/>
              <a:gdLst/>
              <a:ahLst/>
              <a:cxnLst/>
              <a:rect l="l" t="t" r="r" b="b"/>
              <a:pathLst>
                <a:path w="4124960" h="25400">
                  <a:moveTo>
                    <a:pt x="0" y="0"/>
                  </a:moveTo>
                  <a:lnTo>
                    <a:pt x="4124960" y="0"/>
                  </a:lnTo>
                  <a:lnTo>
                    <a:pt x="4124960" y="25400"/>
                  </a:lnTo>
                  <a:lnTo>
                    <a:pt x="0" y="25400"/>
                  </a:lnTo>
                  <a:close/>
                </a:path>
              </a:pathLst>
            </a:custGeom>
            <a:solidFill>
              <a:srgbClr val="9DB1E2"/>
            </a:solidFill>
          </p:spPr>
        </p:sp>
      </p:grpSp>
      <p:sp>
        <p:nvSpPr>
          <p:cNvPr id="43" name="TextBox 43"/>
          <p:cNvSpPr txBox="1"/>
          <p:nvPr/>
        </p:nvSpPr>
        <p:spPr>
          <a:xfrm>
            <a:off x="13809595" y="6198722"/>
            <a:ext cx="3124656" cy="704221"/>
          </a:xfrm>
          <a:prstGeom prst="rect">
            <a:avLst/>
          </a:prstGeom>
        </p:spPr>
        <p:txBody>
          <a:bodyPr lIns="0" tIns="0" rIns="0" bIns="0" rtlCol="0" anchor="t">
            <a:spAutoFit/>
          </a:bodyPr>
          <a:lstStyle/>
          <a:p>
            <a:pPr algn="l">
              <a:lnSpc>
                <a:spcPts val="4980"/>
              </a:lnSpc>
            </a:pPr>
            <a:r>
              <a:rPr lang="en-US" sz="3560" spc="259">
                <a:solidFill>
                  <a:srgbClr val="3B64C9"/>
                </a:solidFill>
                <a:ea typeface="Arimo" panose="020B0604020202020204"/>
              </a:rPr>
              <a:t>具体案例</a:t>
            </a:r>
            <a:endParaRPr lang="en-US" sz="3560" spc="259">
              <a:solidFill>
                <a:srgbClr val="3B64C9"/>
              </a:solidFill>
              <a:ea typeface="Arimo" panose="020B0604020202020204"/>
            </a:endParaRPr>
          </a:p>
        </p:txBody>
      </p:sp>
      <p:sp>
        <p:nvSpPr>
          <p:cNvPr id="44" name="TextBox 44"/>
          <p:cNvSpPr txBox="1"/>
          <p:nvPr/>
        </p:nvSpPr>
        <p:spPr>
          <a:xfrm>
            <a:off x="13961598" y="7021376"/>
            <a:ext cx="3093712" cy="354410"/>
          </a:xfrm>
          <a:prstGeom prst="rect">
            <a:avLst/>
          </a:prstGeom>
        </p:spPr>
        <p:txBody>
          <a:bodyPr lIns="0" tIns="0" rIns="0" bIns="0" rtlCol="0" anchor="t">
            <a:spAutoFit/>
          </a:bodyPr>
          <a:lstStyle/>
          <a:p>
            <a:pPr algn="l">
              <a:lnSpc>
                <a:spcPts val="2515"/>
              </a:lnSpc>
            </a:pPr>
            <a:r>
              <a:rPr lang="en-US" sz="1795" spc="95">
                <a:solidFill>
                  <a:srgbClr val="3E3F42">
                    <a:alpha val="80392"/>
                  </a:srgbClr>
                </a:solidFill>
                <a:latin typeface="思源宋体 Bold" panose="02020700000000000000" charset="-122"/>
              </a:rPr>
              <a:t>Specific Case</a:t>
            </a:r>
            <a:endParaRPr lang="en-US" sz="1795" spc="95">
              <a:solidFill>
                <a:srgbClr val="3E3F42">
                  <a:alpha val="80392"/>
                </a:srgbClr>
              </a:solidFill>
              <a:latin typeface="思源宋体 Bold" panose="02020700000000000000" charset="-122"/>
            </a:endParaRPr>
          </a:p>
        </p:txBody>
      </p:sp>
      <p:grpSp>
        <p:nvGrpSpPr>
          <p:cNvPr id="45" name="Group 45"/>
          <p:cNvGrpSpPr/>
          <p:nvPr/>
        </p:nvGrpSpPr>
        <p:grpSpPr>
          <a:xfrm>
            <a:off x="545267" y="9677400"/>
            <a:ext cx="3739590" cy="19050"/>
            <a:chOff x="0" y="0"/>
            <a:chExt cx="4986120" cy="25400"/>
          </a:xfrm>
        </p:grpSpPr>
        <p:sp>
          <p:nvSpPr>
            <p:cNvPr id="46" name="Freeform 46"/>
            <p:cNvSpPr/>
            <p:nvPr/>
          </p:nvSpPr>
          <p:spPr>
            <a:xfrm>
              <a:off x="12700" y="0"/>
              <a:ext cx="4960747" cy="25400"/>
            </a:xfrm>
            <a:custGeom>
              <a:avLst/>
              <a:gdLst/>
              <a:ahLst/>
              <a:cxnLst/>
              <a:rect l="l" t="t" r="r" b="b"/>
              <a:pathLst>
                <a:path w="4960747" h="25400">
                  <a:moveTo>
                    <a:pt x="0" y="0"/>
                  </a:moveTo>
                  <a:lnTo>
                    <a:pt x="4960747" y="0"/>
                  </a:lnTo>
                  <a:lnTo>
                    <a:pt x="4960747" y="25400"/>
                  </a:lnTo>
                  <a:lnTo>
                    <a:pt x="0" y="25400"/>
                  </a:lnTo>
                  <a:close/>
                </a:path>
              </a:pathLst>
            </a:custGeom>
            <a:solidFill>
              <a:srgbClr val="AEAEAF">
                <a:alpha val="89804"/>
              </a:srgbClr>
            </a:solidFill>
          </p:spPr>
        </p:sp>
      </p:grpSp>
      <p:grpSp>
        <p:nvGrpSpPr>
          <p:cNvPr id="47" name="Group 47"/>
          <p:cNvGrpSpPr/>
          <p:nvPr/>
        </p:nvGrpSpPr>
        <p:grpSpPr>
          <a:xfrm rot="5400000">
            <a:off x="785511" y="9443736"/>
            <a:ext cx="486379" cy="486379"/>
            <a:chOff x="0" y="0"/>
            <a:chExt cx="648505" cy="648505"/>
          </a:xfrm>
        </p:grpSpPr>
        <p:sp>
          <p:nvSpPr>
            <p:cNvPr id="48" name="Freeform 48"/>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6"/>
              <a:stretch>
                <a:fillRect r="-6" b="-6"/>
              </a:stretch>
            </a:blipFill>
          </p:spPr>
        </p:sp>
      </p:grpSp>
      <p:grpSp>
        <p:nvGrpSpPr>
          <p:cNvPr id="49" name="Group 49"/>
          <p:cNvGrpSpPr/>
          <p:nvPr/>
        </p:nvGrpSpPr>
        <p:grpSpPr>
          <a:xfrm>
            <a:off x="17240250" y="7637459"/>
            <a:ext cx="19050" cy="2302181"/>
            <a:chOff x="0" y="0"/>
            <a:chExt cx="25400" cy="3069575"/>
          </a:xfrm>
        </p:grpSpPr>
        <p:sp>
          <p:nvSpPr>
            <p:cNvPr id="50" name="Freeform 50"/>
            <p:cNvSpPr/>
            <p:nvPr/>
          </p:nvSpPr>
          <p:spPr>
            <a:xfrm>
              <a:off x="0" y="12700"/>
              <a:ext cx="25400" cy="3044190"/>
            </a:xfrm>
            <a:custGeom>
              <a:avLst/>
              <a:gdLst/>
              <a:ahLst/>
              <a:cxnLst/>
              <a:rect l="l" t="t" r="r" b="b"/>
              <a:pathLst>
                <a:path w="25400" h="3044190">
                  <a:moveTo>
                    <a:pt x="25400" y="0"/>
                  </a:moveTo>
                  <a:lnTo>
                    <a:pt x="25400" y="3044190"/>
                  </a:lnTo>
                  <a:lnTo>
                    <a:pt x="0" y="3044190"/>
                  </a:lnTo>
                  <a:lnTo>
                    <a:pt x="0" y="0"/>
                  </a:lnTo>
                  <a:close/>
                </a:path>
              </a:pathLst>
            </a:custGeom>
            <a:solidFill>
              <a:srgbClr val="AEAEAF">
                <a:alpha val="89804"/>
              </a:srgbClr>
            </a:solidFill>
          </p:spPr>
        </p:sp>
      </p:grpSp>
      <p:grpSp>
        <p:nvGrpSpPr>
          <p:cNvPr id="51" name="Group 51"/>
          <p:cNvGrpSpPr/>
          <p:nvPr/>
        </p:nvGrpSpPr>
        <p:grpSpPr>
          <a:xfrm>
            <a:off x="16488036" y="9677400"/>
            <a:ext cx="1023978" cy="19050"/>
            <a:chOff x="0" y="0"/>
            <a:chExt cx="1365304" cy="25400"/>
          </a:xfrm>
        </p:grpSpPr>
        <p:sp>
          <p:nvSpPr>
            <p:cNvPr id="52" name="Freeform 52"/>
            <p:cNvSpPr/>
            <p:nvPr/>
          </p:nvSpPr>
          <p:spPr>
            <a:xfrm>
              <a:off x="12700" y="0"/>
              <a:ext cx="1339850" cy="25400"/>
            </a:xfrm>
            <a:custGeom>
              <a:avLst/>
              <a:gdLst/>
              <a:ahLst/>
              <a:cxnLst/>
              <a:rect l="l" t="t" r="r" b="b"/>
              <a:pathLst>
                <a:path w="1339850" h="25400">
                  <a:moveTo>
                    <a:pt x="0" y="0"/>
                  </a:moveTo>
                  <a:lnTo>
                    <a:pt x="1339850" y="0"/>
                  </a:lnTo>
                  <a:lnTo>
                    <a:pt x="1339850" y="25400"/>
                  </a:lnTo>
                  <a:lnTo>
                    <a:pt x="0" y="25400"/>
                  </a:lnTo>
                  <a:close/>
                </a:path>
              </a:pathLst>
            </a:custGeom>
            <a:solidFill>
              <a:srgbClr val="AEAEAF">
                <a:alpha val="89804"/>
              </a:srgbClr>
            </a:solidFill>
          </p:spPr>
        </p:sp>
      </p:grpSp>
      <p:grpSp>
        <p:nvGrpSpPr>
          <p:cNvPr id="53" name="Group 53"/>
          <p:cNvGrpSpPr/>
          <p:nvPr/>
        </p:nvGrpSpPr>
        <p:grpSpPr>
          <a:xfrm>
            <a:off x="8137113" y="8377444"/>
            <a:ext cx="7371341" cy="7316056"/>
            <a:chOff x="0" y="0"/>
            <a:chExt cx="9828455" cy="9754741"/>
          </a:xfrm>
        </p:grpSpPr>
        <p:sp>
          <p:nvSpPr>
            <p:cNvPr id="54" name="Freeform 54"/>
            <p:cNvSpPr/>
            <p:nvPr/>
          </p:nvSpPr>
          <p:spPr>
            <a:xfrm>
              <a:off x="0" y="0"/>
              <a:ext cx="9828403" cy="9754743"/>
            </a:xfrm>
            <a:custGeom>
              <a:avLst/>
              <a:gdLst/>
              <a:ahLst/>
              <a:cxnLst/>
              <a:rect l="l" t="t" r="r" b="b"/>
              <a:pathLst>
                <a:path w="9828403" h="9754743">
                  <a:moveTo>
                    <a:pt x="0" y="0"/>
                  </a:moveTo>
                  <a:lnTo>
                    <a:pt x="9828403" y="0"/>
                  </a:lnTo>
                  <a:lnTo>
                    <a:pt x="9828403" y="9754743"/>
                  </a:lnTo>
                  <a:lnTo>
                    <a:pt x="0" y="9754743"/>
                  </a:lnTo>
                  <a:lnTo>
                    <a:pt x="0" y="0"/>
                  </a:lnTo>
                  <a:close/>
                </a:path>
              </a:pathLst>
            </a:custGeom>
            <a:blipFill>
              <a:blip r:embed="rId7"/>
              <a:stretch>
                <a:fillRect l="-57" r="-58"/>
              </a:stretch>
            </a:blipFill>
          </p:spPr>
        </p:sp>
      </p:grpSp>
      <p:sp>
        <p:nvSpPr>
          <p:cNvPr id="55" name="TextBox 55"/>
          <p:cNvSpPr txBox="1"/>
          <p:nvPr/>
        </p:nvSpPr>
        <p:spPr>
          <a:xfrm>
            <a:off x="5323518" y="7046141"/>
            <a:ext cx="3489016" cy="354410"/>
          </a:xfrm>
          <a:prstGeom prst="rect">
            <a:avLst/>
          </a:prstGeom>
        </p:spPr>
        <p:txBody>
          <a:bodyPr lIns="0" tIns="0" rIns="0" bIns="0" rtlCol="0" anchor="t">
            <a:spAutoFit/>
          </a:bodyPr>
          <a:lstStyle/>
          <a:p>
            <a:pPr algn="l">
              <a:lnSpc>
                <a:spcPts val="2515"/>
              </a:lnSpc>
            </a:pPr>
            <a:r>
              <a:rPr lang="en-US" sz="1795" spc="95">
                <a:solidFill>
                  <a:srgbClr val="3E3F42">
                    <a:alpha val="80392"/>
                  </a:srgbClr>
                </a:solidFill>
                <a:latin typeface="思源宋体 Bold" panose="02020700000000000000" charset="-122"/>
              </a:rPr>
              <a:t>Problem Description</a:t>
            </a:r>
            <a:endParaRPr lang="en-US" sz="1795" spc="95">
              <a:solidFill>
                <a:srgbClr val="3E3F42">
                  <a:alpha val="80392"/>
                </a:srgbClr>
              </a:solidFill>
              <a:latin typeface="思源宋体 Bold" panose="02020700000000000000" charset="-122"/>
            </a:endParaRPr>
          </a:p>
        </p:txBody>
      </p:sp>
      <p:sp>
        <p:nvSpPr>
          <p:cNvPr id="56" name="TextBox 56"/>
          <p:cNvSpPr txBox="1"/>
          <p:nvPr/>
        </p:nvSpPr>
        <p:spPr>
          <a:xfrm>
            <a:off x="1494999" y="7046141"/>
            <a:ext cx="3489016" cy="354410"/>
          </a:xfrm>
          <a:prstGeom prst="rect">
            <a:avLst/>
          </a:prstGeom>
        </p:spPr>
        <p:txBody>
          <a:bodyPr lIns="0" tIns="0" rIns="0" bIns="0" rtlCol="0" anchor="t">
            <a:spAutoFit/>
          </a:bodyPr>
          <a:lstStyle/>
          <a:p>
            <a:pPr algn="l">
              <a:lnSpc>
                <a:spcPts val="2515"/>
              </a:lnSpc>
            </a:pPr>
            <a:r>
              <a:rPr lang="en-US" sz="1795" spc="95">
                <a:solidFill>
                  <a:srgbClr val="3E3F42">
                    <a:alpha val="80392"/>
                  </a:srgbClr>
                </a:solidFill>
                <a:latin typeface="思源宋体 Bold" panose="02020700000000000000" charset="-122"/>
              </a:rPr>
              <a:t>Introduction</a:t>
            </a:r>
            <a:endParaRPr lang="en-US" sz="1795" spc="95">
              <a:solidFill>
                <a:srgbClr val="3E3F42">
                  <a:alpha val="80392"/>
                </a:srgbClr>
              </a:solidFill>
              <a:latin typeface="思源宋体 Bold" panose="02020700000000000000" charset="-122"/>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sp>
        <p:nvSpPr>
          <p:cNvPr id="4" name="TextBox 4"/>
          <p:cNvSpPr txBox="1"/>
          <p:nvPr/>
        </p:nvSpPr>
        <p:spPr>
          <a:xfrm>
            <a:off x="2070525" y="2554342"/>
            <a:ext cx="3239699" cy="851769"/>
          </a:xfrm>
          <a:prstGeom prst="rect">
            <a:avLst/>
          </a:prstGeom>
        </p:spPr>
        <p:txBody>
          <a:bodyPr lIns="0" tIns="0" rIns="0" bIns="0" rtlCol="0" anchor="t">
            <a:spAutoFit/>
          </a:bodyPr>
          <a:lstStyle/>
          <a:p>
            <a:pPr algn="l">
              <a:lnSpc>
                <a:spcPts val="6075"/>
              </a:lnSpc>
            </a:pPr>
            <a:r>
              <a:rPr lang="en-US" sz="4340">
                <a:solidFill>
                  <a:srgbClr val="545454"/>
                </a:solidFill>
                <a:latin typeface="Ablation"/>
              </a:rPr>
              <a:t>PART ONE</a:t>
            </a:r>
            <a:endParaRPr lang="en-US" sz="4340">
              <a:solidFill>
                <a:srgbClr val="545454"/>
              </a:solidFill>
              <a:latin typeface="Ablation"/>
            </a:endParaRPr>
          </a:p>
        </p:txBody>
      </p:sp>
      <p:grpSp>
        <p:nvGrpSpPr>
          <p:cNvPr id="5" name="Group 5"/>
          <p:cNvGrpSpPr/>
          <p:nvPr/>
        </p:nvGrpSpPr>
        <p:grpSpPr>
          <a:xfrm>
            <a:off x="2056238" y="3612768"/>
            <a:ext cx="14175526" cy="28575"/>
            <a:chOff x="0" y="0"/>
            <a:chExt cx="18900701" cy="38100"/>
          </a:xfrm>
        </p:grpSpPr>
        <p:sp>
          <p:nvSpPr>
            <p:cNvPr id="6" name="Freeform 6"/>
            <p:cNvSpPr/>
            <p:nvPr/>
          </p:nvSpPr>
          <p:spPr>
            <a:xfrm>
              <a:off x="19050" y="0"/>
              <a:ext cx="18862548" cy="38100"/>
            </a:xfrm>
            <a:custGeom>
              <a:avLst/>
              <a:gdLst/>
              <a:ahLst/>
              <a:cxnLst/>
              <a:rect l="l" t="t" r="r" b="b"/>
              <a:pathLst>
                <a:path w="18862548" h="38100">
                  <a:moveTo>
                    <a:pt x="0" y="0"/>
                  </a:moveTo>
                  <a:lnTo>
                    <a:pt x="18862548" y="0"/>
                  </a:lnTo>
                  <a:lnTo>
                    <a:pt x="18862548" y="38100"/>
                  </a:lnTo>
                  <a:lnTo>
                    <a:pt x="0" y="38100"/>
                  </a:lnTo>
                  <a:close/>
                </a:path>
              </a:pathLst>
            </a:custGeom>
            <a:solidFill>
              <a:srgbClr val="9DB1E2"/>
            </a:solidFill>
          </p:spPr>
        </p:sp>
      </p:grpSp>
      <p:grpSp>
        <p:nvGrpSpPr>
          <p:cNvPr id="7" name="Group 7"/>
          <p:cNvGrpSpPr/>
          <p:nvPr/>
        </p:nvGrpSpPr>
        <p:grpSpPr>
          <a:xfrm>
            <a:off x="2056238" y="7508820"/>
            <a:ext cx="14175526" cy="28575"/>
            <a:chOff x="0" y="0"/>
            <a:chExt cx="18900701" cy="38100"/>
          </a:xfrm>
        </p:grpSpPr>
        <p:sp>
          <p:nvSpPr>
            <p:cNvPr id="8" name="Freeform 8"/>
            <p:cNvSpPr/>
            <p:nvPr/>
          </p:nvSpPr>
          <p:spPr>
            <a:xfrm>
              <a:off x="19050" y="0"/>
              <a:ext cx="18862548" cy="38100"/>
            </a:xfrm>
            <a:custGeom>
              <a:avLst/>
              <a:gdLst/>
              <a:ahLst/>
              <a:cxnLst/>
              <a:rect l="l" t="t" r="r" b="b"/>
              <a:pathLst>
                <a:path w="18862548" h="38100">
                  <a:moveTo>
                    <a:pt x="0" y="0"/>
                  </a:moveTo>
                  <a:lnTo>
                    <a:pt x="18862548" y="0"/>
                  </a:lnTo>
                  <a:lnTo>
                    <a:pt x="18862548" y="38100"/>
                  </a:lnTo>
                  <a:lnTo>
                    <a:pt x="0" y="38100"/>
                  </a:lnTo>
                  <a:close/>
                </a:path>
              </a:pathLst>
            </a:custGeom>
            <a:solidFill>
              <a:srgbClr val="9DB1E2"/>
            </a:solidFill>
          </p:spPr>
        </p:sp>
      </p:grpSp>
      <p:grpSp>
        <p:nvGrpSpPr>
          <p:cNvPr id="9" name="Group 9"/>
          <p:cNvGrpSpPr/>
          <p:nvPr/>
        </p:nvGrpSpPr>
        <p:grpSpPr>
          <a:xfrm>
            <a:off x="-1113201" y="-1046086"/>
            <a:ext cx="3321140" cy="3296232"/>
            <a:chOff x="0" y="0"/>
            <a:chExt cx="4428187" cy="4394976"/>
          </a:xfrm>
        </p:grpSpPr>
        <p:sp>
          <p:nvSpPr>
            <p:cNvPr id="10" name="Freeform 10"/>
            <p:cNvSpPr/>
            <p:nvPr/>
          </p:nvSpPr>
          <p:spPr>
            <a:xfrm>
              <a:off x="0" y="0"/>
              <a:ext cx="4428236" cy="4394962"/>
            </a:xfrm>
            <a:custGeom>
              <a:avLst/>
              <a:gdLst/>
              <a:ahLst/>
              <a:cxnLst/>
              <a:rect l="l" t="t" r="r" b="b"/>
              <a:pathLst>
                <a:path w="4428236" h="4394962">
                  <a:moveTo>
                    <a:pt x="0" y="0"/>
                  </a:moveTo>
                  <a:lnTo>
                    <a:pt x="4428236" y="0"/>
                  </a:lnTo>
                  <a:lnTo>
                    <a:pt x="4428236" y="4394962"/>
                  </a:lnTo>
                  <a:lnTo>
                    <a:pt x="0" y="4394962"/>
                  </a:lnTo>
                  <a:lnTo>
                    <a:pt x="0" y="0"/>
                  </a:lnTo>
                  <a:close/>
                </a:path>
              </a:pathLst>
            </a:custGeom>
            <a:blipFill>
              <a:blip r:embed="rId2"/>
              <a:stretch>
                <a:fillRect l="-45" r="-44"/>
              </a:stretch>
            </a:blipFill>
          </p:spPr>
        </p:sp>
      </p:grpSp>
      <p:grpSp>
        <p:nvGrpSpPr>
          <p:cNvPr id="11" name="Group 11"/>
          <p:cNvGrpSpPr/>
          <p:nvPr/>
        </p:nvGrpSpPr>
        <p:grpSpPr>
          <a:xfrm>
            <a:off x="-1002440" y="7008367"/>
            <a:ext cx="4992486" cy="4986245"/>
            <a:chOff x="0" y="0"/>
            <a:chExt cx="6656648" cy="6648327"/>
          </a:xfrm>
        </p:grpSpPr>
        <p:sp>
          <p:nvSpPr>
            <p:cNvPr id="12" name="Freeform 12"/>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3"/>
              <a:stretch>
                <a:fillRect t="-62" b="-62"/>
              </a:stretch>
            </a:blipFill>
          </p:spPr>
        </p:sp>
      </p:grpSp>
      <p:grpSp>
        <p:nvGrpSpPr>
          <p:cNvPr id="13" name="Group 13"/>
          <p:cNvGrpSpPr/>
          <p:nvPr/>
        </p:nvGrpSpPr>
        <p:grpSpPr>
          <a:xfrm rot="-5641197">
            <a:off x="14721814" y="-284197"/>
            <a:ext cx="6860994" cy="4399612"/>
            <a:chOff x="0" y="0"/>
            <a:chExt cx="9147992" cy="5866149"/>
          </a:xfrm>
        </p:grpSpPr>
        <p:sp>
          <p:nvSpPr>
            <p:cNvPr id="14" name="Freeform 14"/>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4"/>
              <a:stretch>
                <a:fillRect/>
              </a:stretch>
            </a:blipFill>
          </p:spPr>
        </p:sp>
      </p:grpSp>
      <p:grpSp>
        <p:nvGrpSpPr>
          <p:cNvPr id="15" name="Group 15"/>
          <p:cNvGrpSpPr/>
          <p:nvPr/>
        </p:nvGrpSpPr>
        <p:grpSpPr>
          <a:xfrm rot="-10800000">
            <a:off x="16772921" y="9015111"/>
            <a:ext cx="486379" cy="486379"/>
            <a:chOff x="0" y="0"/>
            <a:chExt cx="648505" cy="648505"/>
          </a:xfrm>
        </p:grpSpPr>
        <p:sp>
          <p:nvSpPr>
            <p:cNvPr id="16" name="Freeform 16"/>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sp>
        <p:nvSpPr>
          <p:cNvPr id="17" name="TextBox 17"/>
          <p:cNvSpPr txBox="1"/>
          <p:nvPr/>
        </p:nvSpPr>
        <p:spPr>
          <a:xfrm>
            <a:off x="2670459" y="3497334"/>
            <a:ext cx="3566487" cy="3412547"/>
          </a:xfrm>
          <a:prstGeom prst="rect">
            <a:avLst/>
          </a:prstGeom>
        </p:spPr>
        <p:txBody>
          <a:bodyPr lIns="0" tIns="0" rIns="0" bIns="0" rtlCol="0" anchor="t">
            <a:spAutoFit/>
          </a:bodyPr>
          <a:lstStyle/>
          <a:p>
            <a:pPr algn="l">
              <a:lnSpc>
                <a:spcPts val="24540"/>
              </a:lnSpc>
            </a:pPr>
            <a:r>
              <a:rPr lang="en-US" sz="17530">
                <a:solidFill>
                  <a:srgbClr val="3B64C9">
                    <a:alpha val="81961"/>
                  </a:srgbClr>
                </a:solidFill>
                <a:latin typeface="Arimo" panose="020B0604020202020204"/>
              </a:rPr>
              <a:t>01</a:t>
            </a:r>
            <a:endParaRPr lang="en-US" sz="17530">
              <a:solidFill>
                <a:srgbClr val="3B64C9">
                  <a:alpha val="81961"/>
                </a:srgbClr>
              </a:solidFill>
              <a:latin typeface="Arimo" panose="020B0604020202020204"/>
            </a:endParaRPr>
          </a:p>
        </p:txBody>
      </p:sp>
      <p:sp>
        <p:nvSpPr>
          <p:cNvPr id="18" name="TextBox 18"/>
          <p:cNvSpPr txBox="1"/>
          <p:nvPr/>
        </p:nvSpPr>
        <p:spPr>
          <a:xfrm>
            <a:off x="6373687" y="3897384"/>
            <a:ext cx="9243854" cy="3153485"/>
          </a:xfrm>
          <a:prstGeom prst="rect">
            <a:avLst/>
          </a:prstGeom>
        </p:spPr>
        <p:txBody>
          <a:bodyPr lIns="0" tIns="0" rIns="0" bIns="0" rtlCol="0" anchor="t">
            <a:spAutoFit/>
          </a:bodyPr>
          <a:lstStyle/>
          <a:p>
            <a:pPr algn="l">
              <a:lnSpc>
                <a:spcPts val="11950"/>
              </a:lnSpc>
            </a:pPr>
            <a:r>
              <a:rPr lang="en-US" sz="8800" spc="259">
                <a:solidFill>
                  <a:srgbClr val="3B64C9"/>
                </a:solidFill>
                <a:ea typeface="Arimo" panose="020B0604020202020204"/>
              </a:rPr>
              <a:t>引 言</a:t>
            </a:r>
            <a:endParaRPr lang="en-US" sz="8800" spc="259">
              <a:solidFill>
                <a:srgbClr val="3B64C9"/>
              </a:solidFill>
              <a:ea typeface="Arimo" panose="020B0604020202020204"/>
            </a:endParaRPr>
          </a:p>
          <a:p>
            <a:pPr algn="l">
              <a:lnSpc>
                <a:spcPts val="11950"/>
              </a:lnSpc>
            </a:pPr>
            <a:endParaRPr lang="en-US" sz="8800" spc="259">
              <a:solidFill>
                <a:srgbClr val="3B64C9"/>
              </a:solidFill>
              <a:ea typeface="Arimo" panose="020B0604020202020204"/>
            </a:endParaRPr>
          </a:p>
        </p:txBody>
      </p:sp>
      <p:sp>
        <p:nvSpPr>
          <p:cNvPr id="19" name="TextBox 19"/>
          <p:cNvSpPr txBox="1"/>
          <p:nvPr/>
        </p:nvSpPr>
        <p:spPr>
          <a:xfrm>
            <a:off x="6373687" y="5493611"/>
            <a:ext cx="9243854" cy="598972"/>
          </a:xfrm>
          <a:prstGeom prst="rect">
            <a:avLst/>
          </a:prstGeom>
        </p:spPr>
        <p:txBody>
          <a:bodyPr lIns="0" tIns="0" rIns="0" bIns="0" rtlCol="0" anchor="t">
            <a:spAutoFit/>
          </a:bodyPr>
          <a:lstStyle/>
          <a:p>
            <a:pPr algn="l">
              <a:lnSpc>
                <a:spcPts val="4400"/>
              </a:lnSpc>
            </a:pPr>
            <a:r>
              <a:rPr lang="en-US" sz="3145" spc="1546">
                <a:solidFill>
                  <a:srgbClr val="828489">
                    <a:alpha val="50588"/>
                  </a:srgbClr>
                </a:solidFill>
                <a:latin typeface="Ablation"/>
              </a:rPr>
              <a:t>introduction</a:t>
            </a:r>
            <a:endParaRPr lang="en-US" sz="3145" spc="1546">
              <a:solidFill>
                <a:srgbClr val="828489">
                  <a:alpha val="50588"/>
                </a:srgbClr>
              </a:solidFill>
              <a:latin typeface="Ablation"/>
            </a:endParaRPr>
          </a:p>
        </p:txBody>
      </p:sp>
      <p:grpSp>
        <p:nvGrpSpPr>
          <p:cNvPr id="20" name="Group 20"/>
          <p:cNvGrpSpPr/>
          <p:nvPr/>
        </p:nvGrpSpPr>
        <p:grpSpPr>
          <a:xfrm rot="-10800000">
            <a:off x="16286542" y="9015111"/>
            <a:ext cx="486379" cy="486379"/>
            <a:chOff x="0" y="0"/>
            <a:chExt cx="648505" cy="648505"/>
          </a:xfrm>
        </p:grpSpPr>
        <p:sp>
          <p:nvSpPr>
            <p:cNvPr id="21" name="Freeform 21"/>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grpSp>
        <p:nvGrpSpPr>
          <p:cNvPr id="22" name="Group 22"/>
          <p:cNvGrpSpPr/>
          <p:nvPr/>
        </p:nvGrpSpPr>
        <p:grpSpPr>
          <a:xfrm rot="-10800000">
            <a:off x="15800163" y="9015111"/>
            <a:ext cx="486379" cy="486379"/>
            <a:chOff x="0" y="0"/>
            <a:chExt cx="648505" cy="648505"/>
          </a:xfrm>
        </p:grpSpPr>
        <p:sp>
          <p:nvSpPr>
            <p:cNvPr id="23" name="Freeform 2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sp>
        <p:nvSpPr>
          <p:cNvPr id="24" name="Freeform 24"/>
          <p:cNvSpPr/>
          <p:nvPr/>
        </p:nvSpPr>
        <p:spPr>
          <a:xfrm>
            <a:off x="2070525" y="3273117"/>
            <a:ext cx="3239699" cy="353940"/>
          </a:xfrm>
          <a:custGeom>
            <a:avLst/>
            <a:gdLst/>
            <a:ahLst/>
            <a:cxnLst/>
            <a:rect l="l" t="t" r="r" b="b"/>
            <a:pathLst>
              <a:path w="3239699" h="353940">
                <a:moveTo>
                  <a:pt x="0" y="0"/>
                </a:moveTo>
                <a:lnTo>
                  <a:pt x="3239699" y="0"/>
                </a:lnTo>
                <a:lnTo>
                  <a:pt x="3239699" y="353940"/>
                </a:lnTo>
                <a:lnTo>
                  <a:pt x="0" y="3539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312332" y="7347662"/>
            <a:ext cx="4992486" cy="4986245"/>
            <a:chOff x="0" y="0"/>
            <a:chExt cx="6656648" cy="6648327"/>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2" b="-62"/>
              </a:stretch>
            </a:blipFill>
          </p:spPr>
        </p:sp>
      </p:grpSp>
      <p:grpSp>
        <p:nvGrpSpPr>
          <p:cNvPr id="6" name="Group 6"/>
          <p:cNvGrpSpPr/>
          <p:nvPr/>
        </p:nvGrpSpPr>
        <p:grpSpPr>
          <a:xfrm rot="-4635726">
            <a:off x="15304821" y="2231754"/>
            <a:ext cx="6860994" cy="4399612"/>
            <a:chOff x="0" y="0"/>
            <a:chExt cx="9147992" cy="5866149"/>
          </a:xfrm>
        </p:grpSpPr>
        <p:sp>
          <p:nvSpPr>
            <p:cNvPr id="7" name="Freeform 7"/>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3"/>
              <a:stretch>
                <a:fillRect/>
              </a:stretch>
            </a:blipFill>
          </p:spPr>
        </p:sp>
      </p:grpSp>
      <p:grpSp>
        <p:nvGrpSpPr>
          <p:cNvPr id="8" name="Group 8"/>
          <p:cNvGrpSpPr/>
          <p:nvPr/>
        </p:nvGrpSpPr>
        <p:grpSpPr>
          <a:xfrm>
            <a:off x="-1133315" y="-1272534"/>
            <a:ext cx="3774282" cy="3745975"/>
            <a:chOff x="0" y="0"/>
            <a:chExt cx="5032376" cy="4994633"/>
          </a:xfrm>
        </p:grpSpPr>
        <p:sp>
          <p:nvSpPr>
            <p:cNvPr id="9" name="Freeform 9"/>
            <p:cNvSpPr/>
            <p:nvPr/>
          </p:nvSpPr>
          <p:spPr>
            <a:xfrm>
              <a:off x="0" y="0"/>
              <a:ext cx="5032375" cy="4994656"/>
            </a:xfrm>
            <a:custGeom>
              <a:avLst/>
              <a:gdLst/>
              <a:ahLst/>
              <a:cxnLst/>
              <a:rect l="l" t="t" r="r" b="b"/>
              <a:pathLst>
                <a:path w="5032375" h="4994656">
                  <a:moveTo>
                    <a:pt x="0" y="0"/>
                  </a:moveTo>
                  <a:lnTo>
                    <a:pt x="5032375" y="0"/>
                  </a:lnTo>
                  <a:lnTo>
                    <a:pt x="5032375" y="4994656"/>
                  </a:lnTo>
                  <a:lnTo>
                    <a:pt x="0" y="4994656"/>
                  </a:lnTo>
                  <a:lnTo>
                    <a:pt x="0" y="0"/>
                  </a:lnTo>
                  <a:close/>
                </a:path>
              </a:pathLst>
            </a:custGeom>
            <a:blipFill>
              <a:blip r:embed="rId4"/>
              <a:stretch>
                <a:fillRect l="-45" r="-45"/>
              </a:stretch>
            </a:blipFill>
          </p:spPr>
        </p:sp>
      </p:grpSp>
      <p:grpSp>
        <p:nvGrpSpPr>
          <p:cNvPr id="10" name="Group 10"/>
          <p:cNvGrpSpPr/>
          <p:nvPr/>
        </p:nvGrpSpPr>
        <p:grpSpPr>
          <a:xfrm>
            <a:off x="17310017" y="380351"/>
            <a:ext cx="19050" cy="3739590"/>
            <a:chOff x="0" y="0"/>
            <a:chExt cx="25400" cy="4986120"/>
          </a:xfrm>
        </p:grpSpPr>
        <p:sp>
          <p:nvSpPr>
            <p:cNvPr id="11" name="Freeform 11"/>
            <p:cNvSpPr/>
            <p:nvPr/>
          </p:nvSpPr>
          <p:spPr>
            <a:xfrm>
              <a:off x="0" y="12700"/>
              <a:ext cx="25400" cy="4960747"/>
            </a:xfrm>
            <a:custGeom>
              <a:avLst/>
              <a:gdLst/>
              <a:ahLst/>
              <a:cxnLst/>
              <a:rect l="l" t="t" r="r" b="b"/>
              <a:pathLst>
                <a:path w="25400" h="4960747">
                  <a:moveTo>
                    <a:pt x="0" y="4960747"/>
                  </a:moveTo>
                  <a:lnTo>
                    <a:pt x="0" y="0"/>
                  </a:lnTo>
                  <a:lnTo>
                    <a:pt x="25400" y="0"/>
                  </a:lnTo>
                  <a:lnTo>
                    <a:pt x="25400" y="4960747"/>
                  </a:lnTo>
                  <a:close/>
                </a:path>
              </a:pathLst>
            </a:custGeom>
            <a:solidFill>
              <a:srgbClr val="AEAEAF">
                <a:alpha val="89804"/>
              </a:srgbClr>
            </a:solidFill>
          </p:spPr>
        </p:sp>
      </p:grpSp>
      <p:grpSp>
        <p:nvGrpSpPr>
          <p:cNvPr id="12" name="Group 12"/>
          <p:cNvGrpSpPr/>
          <p:nvPr/>
        </p:nvGrpSpPr>
        <p:grpSpPr>
          <a:xfrm>
            <a:off x="17076352" y="600453"/>
            <a:ext cx="486379" cy="486379"/>
            <a:chOff x="0" y="0"/>
            <a:chExt cx="648505" cy="648505"/>
          </a:xfrm>
        </p:grpSpPr>
        <p:sp>
          <p:nvSpPr>
            <p:cNvPr id="13" name="Freeform 1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grpSp>
        <p:nvGrpSpPr>
          <p:cNvPr id="14" name="Group 14"/>
          <p:cNvGrpSpPr/>
          <p:nvPr/>
        </p:nvGrpSpPr>
        <p:grpSpPr>
          <a:xfrm>
            <a:off x="1174386" y="8973941"/>
            <a:ext cx="19050" cy="876370"/>
            <a:chOff x="0" y="0"/>
            <a:chExt cx="25400" cy="1168493"/>
          </a:xfrm>
        </p:grpSpPr>
        <p:sp>
          <p:nvSpPr>
            <p:cNvPr id="15" name="Freeform 15"/>
            <p:cNvSpPr/>
            <p:nvPr/>
          </p:nvSpPr>
          <p:spPr>
            <a:xfrm>
              <a:off x="0" y="12700"/>
              <a:ext cx="25400" cy="1143127"/>
            </a:xfrm>
            <a:custGeom>
              <a:avLst/>
              <a:gdLst/>
              <a:ahLst/>
              <a:cxnLst/>
              <a:rect l="l" t="t" r="r" b="b"/>
              <a:pathLst>
                <a:path w="25400" h="1143127">
                  <a:moveTo>
                    <a:pt x="25400" y="0"/>
                  </a:moveTo>
                  <a:lnTo>
                    <a:pt x="25400" y="1143127"/>
                  </a:lnTo>
                  <a:lnTo>
                    <a:pt x="0" y="1143127"/>
                  </a:lnTo>
                  <a:lnTo>
                    <a:pt x="0" y="0"/>
                  </a:lnTo>
                  <a:close/>
                </a:path>
              </a:pathLst>
            </a:custGeom>
            <a:solidFill>
              <a:srgbClr val="AEAEAF">
                <a:alpha val="89804"/>
              </a:srgbClr>
            </a:solidFill>
          </p:spPr>
        </p:sp>
      </p:grpSp>
      <p:grpSp>
        <p:nvGrpSpPr>
          <p:cNvPr id="16" name="Group 16"/>
          <p:cNvGrpSpPr/>
          <p:nvPr/>
        </p:nvGrpSpPr>
        <p:grpSpPr>
          <a:xfrm>
            <a:off x="744301" y="9401175"/>
            <a:ext cx="2711714" cy="19050"/>
            <a:chOff x="0" y="0"/>
            <a:chExt cx="3615619" cy="25400"/>
          </a:xfrm>
        </p:grpSpPr>
        <p:sp>
          <p:nvSpPr>
            <p:cNvPr id="17" name="Freeform 17"/>
            <p:cNvSpPr/>
            <p:nvPr/>
          </p:nvSpPr>
          <p:spPr>
            <a:xfrm>
              <a:off x="12700" y="0"/>
              <a:ext cx="3590163" cy="25400"/>
            </a:xfrm>
            <a:custGeom>
              <a:avLst/>
              <a:gdLst/>
              <a:ahLst/>
              <a:cxnLst/>
              <a:rect l="l" t="t" r="r" b="b"/>
              <a:pathLst>
                <a:path w="3590163" h="25400">
                  <a:moveTo>
                    <a:pt x="0" y="0"/>
                  </a:moveTo>
                  <a:lnTo>
                    <a:pt x="3590163" y="0"/>
                  </a:lnTo>
                  <a:lnTo>
                    <a:pt x="3590163" y="25400"/>
                  </a:lnTo>
                  <a:lnTo>
                    <a:pt x="0" y="25400"/>
                  </a:lnTo>
                  <a:close/>
                </a:path>
              </a:pathLst>
            </a:custGeom>
            <a:solidFill>
              <a:srgbClr val="AEAEAF">
                <a:alpha val="89804"/>
              </a:srgbClr>
            </a:solidFill>
          </p:spPr>
        </p:sp>
      </p:grpSp>
      <p:grpSp>
        <p:nvGrpSpPr>
          <p:cNvPr id="18" name="Group 18"/>
          <p:cNvGrpSpPr/>
          <p:nvPr/>
        </p:nvGrpSpPr>
        <p:grpSpPr>
          <a:xfrm>
            <a:off x="17310017" y="7548130"/>
            <a:ext cx="19050" cy="2302181"/>
            <a:chOff x="0" y="0"/>
            <a:chExt cx="25400" cy="3069575"/>
          </a:xfrm>
        </p:grpSpPr>
        <p:sp>
          <p:nvSpPr>
            <p:cNvPr id="19" name="Freeform 19"/>
            <p:cNvSpPr/>
            <p:nvPr/>
          </p:nvSpPr>
          <p:spPr>
            <a:xfrm>
              <a:off x="0" y="12700"/>
              <a:ext cx="25400" cy="3044190"/>
            </a:xfrm>
            <a:custGeom>
              <a:avLst/>
              <a:gdLst/>
              <a:ahLst/>
              <a:cxnLst/>
              <a:rect l="l" t="t" r="r" b="b"/>
              <a:pathLst>
                <a:path w="25400" h="3044190">
                  <a:moveTo>
                    <a:pt x="25400" y="0"/>
                  </a:moveTo>
                  <a:lnTo>
                    <a:pt x="25400" y="3044190"/>
                  </a:lnTo>
                  <a:lnTo>
                    <a:pt x="0" y="3044190"/>
                  </a:lnTo>
                  <a:lnTo>
                    <a:pt x="0" y="0"/>
                  </a:lnTo>
                  <a:close/>
                </a:path>
              </a:pathLst>
            </a:custGeom>
            <a:solidFill>
              <a:srgbClr val="AEAEAF">
                <a:alpha val="89804"/>
              </a:srgbClr>
            </a:solidFill>
          </p:spPr>
        </p:sp>
      </p:grpSp>
      <p:grpSp>
        <p:nvGrpSpPr>
          <p:cNvPr id="20" name="Group 20"/>
          <p:cNvGrpSpPr/>
          <p:nvPr/>
        </p:nvGrpSpPr>
        <p:grpSpPr>
          <a:xfrm>
            <a:off x="16257499" y="9401175"/>
            <a:ext cx="1286200" cy="19050"/>
            <a:chOff x="0" y="0"/>
            <a:chExt cx="1714933" cy="25400"/>
          </a:xfrm>
        </p:grpSpPr>
        <p:sp>
          <p:nvSpPr>
            <p:cNvPr id="21" name="Freeform 21"/>
            <p:cNvSpPr/>
            <p:nvPr/>
          </p:nvSpPr>
          <p:spPr>
            <a:xfrm>
              <a:off x="12700" y="0"/>
              <a:ext cx="1689481" cy="25400"/>
            </a:xfrm>
            <a:custGeom>
              <a:avLst/>
              <a:gdLst/>
              <a:ahLst/>
              <a:cxnLst/>
              <a:rect l="l" t="t" r="r" b="b"/>
              <a:pathLst>
                <a:path w="1689481" h="25400">
                  <a:moveTo>
                    <a:pt x="0" y="0"/>
                  </a:moveTo>
                  <a:lnTo>
                    <a:pt x="1689481" y="0"/>
                  </a:lnTo>
                  <a:lnTo>
                    <a:pt x="1689481" y="25400"/>
                  </a:lnTo>
                  <a:lnTo>
                    <a:pt x="0" y="25400"/>
                  </a:lnTo>
                  <a:close/>
                </a:path>
              </a:pathLst>
            </a:custGeom>
            <a:solidFill>
              <a:srgbClr val="AEAEAF">
                <a:alpha val="89804"/>
              </a:srgbClr>
            </a:solidFill>
          </p:spPr>
        </p:sp>
      </p:grpSp>
      <p:sp>
        <p:nvSpPr>
          <p:cNvPr id="22" name="TextBox 22"/>
          <p:cNvSpPr txBox="1"/>
          <p:nvPr/>
        </p:nvSpPr>
        <p:spPr>
          <a:xfrm>
            <a:off x="694746" y="2643889"/>
            <a:ext cx="16075389" cy="3477536"/>
          </a:xfrm>
          <a:prstGeom prst="rect">
            <a:avLst/>
          </a:prstGeom>
        </p:spPr>
        <p:txBody>
          <a:bodyPr lIns="0" tIns="0" rIns="0" bIns="0" rtlCol="0" anchor="t">
            <a:spAutoFit/>
          </a:bodyPr>
          <a:lstStyle/>
          <a:p>
            <a:pPr algn="l">
              <a:lnSpc>
                <a:spcPts val="3485"/>
              </a:lnSpc>
            </a:pPr>
            <a:r>
              <a:rPr lang="en-US" sz="2905" spc="27">
                <a:solidFill>
                  <a:srgbClr val="000000"/>
                </a:solidFill>
                <a:latin typeface="TT Rounds Condensed" panose="02000506030000020003"/>
              </a:rPr>
              <a:t>         </a:t>
            </a:r>
            <a:r>
              <a:rPr lang="en-US" sz="2905" spc="27">
                <a:solidFill>
                  <a:srgbClr val="000000"/>
                </a:solidFill>
                <a:ea typeface="TT Rounds Condensed" panose="02000506030000020003"/>
              </a:rPr>
              <a:t>首先，人们出行方式呈现个性化的特征，如何考虑乘客的个性化需求并为其提供满意的出行服务是网约车平台所面临的挑战；</a:t>
            </a:r>
            <a:endParaRPr lang="en-US" sz="2905" spc="27">
              <a:solidFill>
                <a:srgbClr val="000000"/>
              </a:solidFill>
              <a:ea typeface="TT Rounds Condensed" panose="02000506030000020003"/>
            </a:endParaRPr>
          </a:p>
          <a:p>
            <a:pPr algn="l">
              <a:lnSpc>
                <a:spcPts val="3485"/>
              </a:lnSpc>
            </a:pPr>
            <a:r>
              <a:rPr lang="en-US" sz="2905" spc="27">
                <a:solidFill>
                  <a:srgbClr val="000000"/>
                </a:solidFill>
                <a:latin typeface="TT Rounds Condensed" panose="02000506030000020003"/>
                <a:ea typeface="TT Rounds Condensed" panose="02000506030000020003"/>
              </a:rPr>
              <a:t>        其次，由于人们出行选择的多样化，在平台派单过程中，乘客往往会因一些不确定因素而取消事先已指派好的订单，导致司机运力的浪费，降低了网约车平台的供应量，也增加了其他乘客的等待时间。如何考虑乘客的这种爽约行为，并进行合理的司乘匹配服务设计是当前网约车平台运营面临的难题。</a:t>
            </a:r>
            <a:endParaRPr lang="en-US" sz="2905" spc="27">
              <a:solidFill>
                <a:srgbClr val="000000"/>
              </a:solidFill>
              <a:latin typeface="TT Rounds Condensed" panose="02000506030000020003"/>
              <a:ea typeface="TT Rounds Condensed" panose="02000506030000020003"/>
            </a:endParaRPr>
          </a:p>
          <a:p>
            <a:pPr algn="l">
              <a:lnSpc>
                <a:spcPts val="3485"/>
              </a:lnSpc>
            </a:pPr>
            <a:r>
              <a:rPr lang="en-US" sz="2905" spc="27">
                <a:solidFill>
                  <a:srgbClr val="000000"/>
                </a:solidFill>
                <a:latin typeface="TT Rounds Condensed" panose="02000506030000020003"/>
                <a:ea typeface="TT Rounds Condensed" panose="02000506030000020003"/>
              </a:rPr>
              <a:t>        基于此，考虑网约车平台上乘客的个性化需求和确定爽约行为，设计合理有效的订单分配模式以满足不同乘客的个性化需求，已成为缓解网约车平台供需矛盾的一个关键挑战。</a:t>
            </a:r>
            <a:endParaRPr lang="en-US" sz="2905" spc="27">
              <a:solidFill>
                <a:srgbClr val="000000"/>
              </a:solidFill>
              <a:latin typeface="TT Rounds Condensed" panose="02000506030000020003"/>
              <a:ea typeface="TT Rounds Condensed" panose="02000506030000020003"/>
            </a:endParaRPr>
          </a:p>
        </p:txBody>
      </p:sp>
      <p:sp>
        <p:nvSpPr>
          <p:cNvPr id="23" name="Freeform 23"/>
          <p:cNvSpPr/>
          <p:nvPr/>
        </p:nvSpPr>
        <p:spPr>
          <a:xfrm>
            <a:off x="13657522" y="5851232"/>
            <a:ext cx="2575042" cy="3393796"/>
          </a:xfrm>
          <a:custGeom>
            <a:avLst/>
            <a:gdLst/>
            <a:ahLst/>
            <a:cxnLst/>
            <a:rect l="l" t="t" r="r" b="b"/>
            <a:pathLst>
              <a:path w="2575042" h="3393796">
                <a:moveTo>
                  <a:pt x="0" y="0"/>
                </a:moveTo>
                <a:lnTo>
                  <a:pt x="2575042" y="0"/>
                </a:lnTo>
                <a:lnTo>
                  <a:pt x="2575042" y="3393796"/>
                </a:lnTo>
                <a:lnTo>
                  <a:pt x="0" y="3393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2220705" y="6510558"/>
            <a:ext cx="1818542" cy="2909667"/>
          </a:xfrm>
          <a:custGeom>
            <a:avLst/>
            <a:gdLst/>
            <a:ahLst/>
            <a:cxnLst/>
            <a:rect l="l" t="t" r="r" b="b"/>
            <a:pathLst>
              <a:path w="1818542" h="2909667">
                <a:moveTo>
                  <a:pt x="0" y="0"/>
                </a:moveTo>
                <a:lnTo>
                  <a:pt x="1818541" y="0"/>
                </a:lnTo>
                <a:lnTo>
                  <a:pt x="1818541" y="2909667"/>
                </a:lnTo>
                <a:lnTo>
                  <a:pt x="0" y="29096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6345625" y="7280461"/>
            <a:ext cx="4868528" cy="1977839"/>
          </a:xfrm>
          <a:custGeom>
            <a:avLst/>
            <a:gdLst/>
            <a:ahLst/>
            <a:cxnLst/>
            <a:rect l="l" t="t" r="r" b="b"/>
            <a:pathLst>
              <a:path w="4868528" h="1977839">
                <a:moveTo>
                  <a:pt x="0" y="0"/>
                </a:moveTo>
                <a:lnTo>
                  <a:pt x="4868528" y="0"/>
                </a:lnTo>
                <a:lnTo>
                  <a:pt x="4868528" y="1977839"/>
                </a:lnTo>
                <a:lnTo>
                  <a:pt x="0" y="19778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TextBox 26"/>
          <p:cNvSpPr txBox="1"/>
          <p:nvPr/>
        </p:nvSpPr>
        <p:spPr>
          <a:xfrm>
            <a:off x="1183911" y="576943"/>
            <a:ext cx="5710671" cy="1181100"/>
          </a:xfrm>
          <a:prstGeom prst="rect">
            <a:avLst/>
          </a:prstGeom>
        </p:spPr>
        <p:txBody>
          <a:bodyPr lIns="0" tIns="0" rIns="0" bIns="0" rtlCol="0" anchor="t">
            <a:spAutoFit/>
          </a:bodyPr>
          <a:lstStyle/>
          <a:p>
            <a:pPr algn="l">
              <a:lnSpc>
                <a:spcPts val="8400"/>
              </a:lnSpc>
            </a:pPr>
            <a:r>
              <a:rPr lang="en-US" sz="6000">
                <a:solidFill>
                  <a:srgbClr val="3B64C9"/>
                </a:solidFill>
                <a:ea typeface="Arimo" panose="020B0604020202020204"/>
              </a:rPr>
              <a:t>背景</a:t>
            </a:r>
            <a:endParaRPr lang="en-US" sz="6000">
              <a:solidFill>
                <a:srgbClr val="3B64C9"/>
              </a:solidFill>
              <a:ea typeface="Arimo" panose="020B0604020202020204"/>
            </a:endParaRPr>
          </a:p>
        </p:txBody>
      </p:sp>
      <p:sp>
        <p:nvSpPr>
          <p:cNvPr id="27" name="TextBox 27"/>
          <p:cNvSpPr txBox="1"/>
          <p:nvPr/>
        </p:nvSpPr>
        <p:spPr>
          <a:xfrm>
            <a:off x="16394489" y="8518642"/>
            <a:ext cx="751293" cy="73965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01</a:t>
            </a:r>
            <a:endParaRPr lang="en-US" sz="3665">
              <a:solidFill>
                <a:srgbClr val="AEAEAF"/>
              </a:solidFill>
              <a:latin typeface="Arimo" panose="020B0604020202020204"/>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312332" y="7347662"/>
            <a:ext cx="4992486" cy="4986245"/>
            <a:chOff x="0" y="0"/>
            <a:chExt cx="6656648" cy="6648327"/>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2" b="-62"/>
              </a:stretch>
            </a:blipFill>
          </p:spPr>
        </p:sp>
      </p:grpSp>
      <p:grpSp>
        <p:nvGrpSpPr>
          <p:cNvPr id="6" name="Group 6"/>
          <p:cNvGrpSpPr/>
          <p:nvPr/>
        </p:nvGrpSpPr>
        <p:grpSpPr>
          <a:xfrm rot="-4635726">
            <a:off x="15304821" y="2231754"/>
            <a:ext cx="6860994" cy="4399612"/>
            <a:chOff x="0" y="0"/>
            <a:chExt cx="9147992" cy="5866149"/>
          </a:xfrm>
        </p:grpSpPr>
        <p:sp>
          <p:nvSpPr>
            <p:cNvPr id="7" name="Freeform 7"/>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3"/>
              <a:stretch>
                <a:fillRect/>
              </a:stretch>
            </a:blipFill>
          </p:spPr>
        </p:sp>
      </p:grpSp>
      <p:grpSp>
        <p:nvGrpSpPr>
          <p:cNvPr id="8" name="Group 8"/>
          <p:cNvGrpSpPr/>
          <p:nvPr/>
        </p:nvGrpSpPr>
        <p:grpSpPr>
          <a:xfrm>
            <a:off x="-1133315" y="-1272534"/>
            <a:ext cx="3774282" cy="3745975"/>
            <a:chOff x="0" y="0"/>
            <a:chExt cx="5032376" cy="4994633"/>
          </a:xfrm>
        </p:grpSpPr>
        <p:sp>
          <p:nvSpPr>
            <p:cNvPr id="9" name="Freeform 9"/>
            <p:cNvSpPr/>
            <p:nvPr/>
          </p:nvSpPr>
          <p:spPr>
            <a:xfrm>
              <a:off x="0" y="0"/>
              <a:ext cx="5032375" cy="4994656"/>
            </a:xfrm>
            <a:custGeom>
              <a:avLst/>
              <a:gdLst/>
              <a:ahLst/>
              <a:cxnLst/>
              <a:rect l="l" t="t" r="r" b="b"/>
              <a:pathLst>
                <a:path w="5032375" h="4994656">
                  <a:moveTo>
                    <a:pt x="0" y="0"/>
                  </a:moveTo>
                  <a:lnTo>
                    <a:pt x="5032375" y="0"/>
                  </a:lnTo>
                  <a:lnTo>
                    <a:pt x="5032375" y="4994656"/>
                  </a:lnTo>
                  <a:lnTo>
                    <a:pt x="0" y="4994656"/>
                  </a:lnTo>
                  <a:lnTo>
                    <a:pt x="0" y="0"/>
                  </a:lnTo>
                  <a:close/>
                </a:path>
              </a:pathLst>
            </a:custGeom>
            <a:blipFill>
              <a:blip r:embed="rId4"/>
              <a:stretch>
                <a:fillRect l="-45" r="-45"/>
              </a:stretch>
            </a:blipFill>
          </p:spPr>
        </p:sp>
      </p:grpSp>
      <p:grpSp>
        <p:nvGrpSpPr>
          <p:cNvPr id="10" name="Group 10"/>
          <p:cNvGrpSpPr/>
          <p:nvPr/>
        </p:nvGrpSpPr>
        <p:grpSpPr>
          <a:xfrm>
            <a:off x="17310017" y="380351"/>
            <a:ext cx="19050" cy="3739590"/>
            <a:chOff x="0" y="0"/>
            <a:chExt cx="25400" cy="4986120"/>
          </a:xfrm>
        </p:grpSpPr>
        <p:sp>
          <p:nvSpPr>
            <p:cNvPr id="11" name="Freeform 11"/>
            <p:cNvSpPr/>
            <p:nvPr/>
          </p:nvSpPr>
          <p:spPr>
            <a:xfrm>
              <a:off x="0" y="12700"/>
              <a:ext cx="25400" cy="4960747"/>
            </a:xfrm>
            <a:custGeom>
              <a:avLst/>
              <a:gdLst/>
              <a:ahLst/>
              <a:cxnLst/>
              <a:rect l="l" t="t" r="r" b="b"/>
              <a:pathLst>
                <a:path w="25400" h="4960747">
                  <a:moveTo>
                    <a:pt x="0" y="4960747"/>
                  </a:moveTo>
                  <a:lnTo>
                    <a:pt x="0" y="0"/>
                  </a:lnTo>
                  <a:lnTo>
                    <a:pt x="25400" y="0"/>
                  </a:lnTo>
                  <a:lnTo>
                    <a:pt x="25400" y="4960747"/>
                  </a:lnTo>
                  <a:close/>
                </a:path>
              </a:pathLst>
            </a:custGeom>
            <a:solidFill>
              <a:srgbClr val="AEAEAF">
                <a:alpha val="89804"/>
              </a:srgbClr>
            </a:solidFill>
          </p:spPr>
        </p:sp>
      </p:grpSp>
      <p:grpSp>
        <p:nvGrpSpPr>
          <p:cNvPr id="12" name="Group 12"/>
          <p:cNvGrpSpPr/>
          <p:nvPr/>
        </p:nvGrpSpPr>
        <p:grpSpPr>
          <a:xfrm>
            <a:off x="17076352" y="600453"/>
            <a:ext cx="486379" cy="486379"/>
            <a:chOff x="0" y="0"/>
            <a:chExt cx="648505" cy="648505"/>
          </a:xfrm>
        </p:grpSpPr>
        <p:sp>
          <p:nvSpPr>
            <p:cNvPr id="13" name="Freeform 1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grpSp>
        <p:nvGrpSpPr>
          <p:cNvPr id="14" name="Group 14"/>
          <p:cNvGrpSpPr/>
          <p:nvPr/>
        </p:nvGrpSpPr>
        <p:grpSpPr>
          <a:xfrm>
            <a:off x="1174386" y="8973941"/>
            <a:ext cx="19050" cy="876370"/>
            <a:chOff x="0" y="0"/>
            <a:chExt cx="25400" cy="1168493"/>
          </a:xfrm>
        </p:grpSpPr>
        <p:sp>
          <p:nvSpPr>
            <p:cNvPr id="15" name="Freeform 15"/>
            <p:cNvSpPr/>
            <p:nvPr/>
          </p:nvSpPr>
          <p:spPr>
            <a:xfrm>
              <a:off x="0" y="12700"/>
              <a:ext cx="25400" cy="1143127"/>
            </a:xfrm>
            <a:custGeom>
              <a:avLst/>
              <a:gdLst/>
              <a:ahLst/>
              <a:cxnLst/>
              <a:rect l="l" t="t" r="r" b="b"/>
              <a:pathLst>
                <a:path w="25400" h="1143127">
                  <a:moveTo>
                    <a:pt x="25400" y="0"/>
                  </a:moveTo>
                  <a:lnTo>
                    <a:pt x="25400" y="1143127"/>
                  </a:lnTo>
                  <a:lnTo>
                    <a:pt x="0" y="1143127"/>
                  </a:lnTo>
                  <a:lnTo>
                    <a:pt x="0" y="0"/>
                  </a:lnTo>
                  <a:close/>
                </a:path>
              </a:pathLst>
            </a:custGeom>
            <a:solidFill>
              <a:srgbClr val="AEAEAF">
                <a:alpha val="89804"/>
              </a:srgbClr>
            </a:solidFill>
          </p:spPr>
        </p:sp>
      </p:grpSp>
      <p:grpSp>
        <p:nvGrpSpPr>
          <p:cNvPr id="16" name="Group 16"/>
          <p:cNvGrpSpPr/>
          <p:nvPr/>
        </p:nvGrpSpPr>
        <p:grpSpPr>
          <a:xfrm>
            <a:off x="744301" y="9401175"/>
            <a:ext cx="2711714" cy="19050"/>
            <a:chOff x="0" y="0"/>
            <a:chExt cx="3615619" cy="25400"/>
          </a:xfrm>
        </p:grpSpPr>
        <p:sp>
          <p:nvSpPr>
            <p:cNvPr id="17" name="Freeform 17"/>
            <p:cNvSpPr/>
            <p:nvPr/>
          </p:nvSpPr>
          <p:spPr>
            <a:xfrm>
              <a:off x="12700" y="0"/>
              <a:ext cx="3590163" cy="25400"/>
            </a:xfrm>
            <a:custGeom>
              <a:avLst/>
              <a:gdLst/>
              <a:ahLst/>
              <a:cxnLst/>
              <a:rect l="l" t="t" r="r" b="b"/>
              <a:pathLst>
                <a:path w="3590163" h="25400">
                  <a:moveTo>
                    <a:pt x="0" y="0"/>
                  </a:moveTo>
                  <a:lnTo>
                    <a:pt x="3590163" y="0"/>
                  </a:lnTo>
                  <a:lnTo>
                    <a:pt x="3590163" y="25400"/>
                  </a:lnTo>
                  <a:lnTo>
                    <a:pt x="0" y="25400"/>
                  </a:lnTo>
                  <a:close/>
                </a:path>
              </a:pathLst>
            </a:custGeom>
            <a:solidFill>
              <a:srgbClr val="AEAEAF">
                <a:alpha val="89804"/>
              </a:srgbClr>
            </a:solidFill>
          </p:spPr>
        </p:sp>
      </p:grpSp>
      <p:grpSp>
        <p:nvGrpSpPr>
          <p:cNvPr id="18" name="Group 18"/>
          <p:cNvGrpSpPr/>
          <p:nvPr/>
        </p:nvGrpSpPr>
        <p:grpSpPr>
          <a:xfrm>
            <a:off x="17310017" y="7548130"/>
            <a:ext cx="19050" cy="2302181"/>
            <a:chOff x="0" y="0"/>
            <a:chExt cx="25400" cy="3069575"/>
          </a:xfrm>
        </p:grpSpPr>
        <p:sp>
          <p:nvSpPr>
            <p:cNvPr id="19" name="Freeform 19"/>
            <p:cNvSpPr/>
            <p:nvPr/>
          </p:nvSpPr>
          <p:spPr>
            <a:xfrm>
              <a:off x="0" y="12700"/>
              <a:ext cx="25400" cy="3044190"/>
            </a:xfrm>
            <a:custGeom>
              <a:avLst/>
              <a:gdLst/>
              <a:ahLst/>
              <a:cxnLst/>
              <a:rect l="l" t="t" r="r" b="b"/>
              <a:pathLst>
                <a:path w="25400" h="3044190">
                  <a:moveTo>
                    <a:pt x="25400" y="0"/>
                  </a:moveTo>
                  <a:lnTo>
                    <a:pt x="25400" y="3044190"/>
                  </a:lnTo>
                  <a:lnTo>
                    <a:pt x="0" y="3044190"/>
                  </a:lnTo>
                  <a:lnTo>
                    <a:pt x="0" y="0"/>
                  </a:lnTo>
                  <a:close/>
                </a:path>
              </a:pathLst>
            </a:custGeom>
            <a:solidFill>
              <a:srgbClr val="AEAEAF">
                <a:alpha val="89804"/>
              </a:srgbClr>
            </a:solidFill>
          </p:spPr>
        </p:sp>
      </p:grpSp>
      <p:grpSp>
        <p:nvGrpSpPr>
          <p:cNvPr id="20" name="Group 20"/>
          <p:cNvGrpSpPr/>
          <p:nvPr/>
        </p:nvGrpSpPr>
        <p:grpSpPr>
          <a:xfrm>
            <a:off x="16257499" y="9401175"/>
            <a:ext cx="1286200" cy="19050"/>
            <a:chOff x="0" y="0"/>
            <a:chExt cx="1714933" cy="25400"/>
          </a:xfrm>
        </p:grpSpPr>
        <p:sp>
          <p:nvSpPr>
            <p:cNvPr id="21" name="Freeform 21"/>
            <p:cNvSpPr/>
            <p:nvPr/>
          </p:nvSpPr>
          <p:spPr>
            <a:xfrm>
              <a:off x="12700" y="0"/>
              <a:ext cx="1689481" cy="25400"/>
            </a:xfrm>
            <a:custGeom>
              <a:avLst/>
              <a:gdLst/>
              <a:ahLst/>
              <a:cxnLst/>
              <a:rect l="l" t="t" r="r" b="b"/>
              <a:pathLst>
                <a:path w="1689481" h="25400">
                  <a:moveTo>
                    <a:pt x="0" y="0"/>
                  </a:moveTo>
                  <a:lnTo>
                    <a:pt x="1689481" y="0"/>
                  </a:lnTo>
                  <a:lnTo>
                    <a:pt x="1689481" y="25400"/>
                  </a:lnTo>
                  <a:lnTo>
                    <a:pt x="0" y="25400"/>
                  </a:lnTo>
                  <a:close/>
                </a:path>
              </a:pathLst>
            </a:custGeom>
            <a:solidFill>
              <a:srgbClr val="AEAEAF">
                <a:alpha val="89804"/>
              </a:srgbClr>
            </a:solidFill>
          </p:spPr>
        </p:sp>
      </p:grpSp>
      <p:sp>
        <p:nvSpPr>
          <p:cNvPr id="22" name="Freeform 22"/>
          <p:cNvSpPr/>
          <p:nvPr/>
        </p:nvSpPr>
        <p:spPr>
          <a:xfrm>
            <a:off x="2212353" y="6050993"/>
            <a:ext cx="2935602" cy="3369232"/>
          </a:xfrm>
          <a:custGeom>
            <a:avLst/>
            <a:gdLst/>
            <a:ahLst/>
            <a:cxnLst/>
            <a:rect l="l" t="t" r="r" b="b"/>
            <a:pathLst>
              <a:path w="2935602" h="3369232">
                <a:moveTo>
                  <a:pt x="0" y="0"/>
                </a:moveTo>
                <a:lnTo>
                  <a:pt x="2935602" y="0"/>
                </a:lnTo>
                <a:lnTo>
                  <a:pt x="2935602" y="3369232"/>
                </a:lnTo>
                <a:lnTo>
                  <a:pt x="0" y="3369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2560510" y="6452869"/>
            <a:ext cx="2815991" cy="2805431"/>
          </a:xfrm>
          <a:custGeom>
            <a:avLst/>
            <a:gdLst/>
            <a:ahLst/>
            <a:cxnLst/>
            <a:rect l="l" t="t" r="r" b="b"/>
            <a:pathLst>
              <a:path w="2815991" h="2805431">
                <a:moveTo>
                  <a:pt x="0" y="0"/>
                </a:moveTo>
                <a:lnTo>
                  <a:pt x="2815991" y="0"/>
                </a:lnTo>
                <a:lnTo>
                  <a:pt x="2815991" y="2805431"/>
                </a:lnTo>
                <a:lnTo>
                  <a:pt x="0" y="28054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1183911" y="576943"/>
            <a:ext cx="5710671" cy="1181100"/>
          </a:xfrm>
          <a:prstGeom prst="rect">
            <a:avLst/>
          </a:prstGeom>
        </p:spPr>
        <p:txBody>
          <a:bodyPr lIns="0" tIns="0" rIns="0" bIns="0" rtlCol="0" anchor="t">
            <a:spAutoFit/>
          </a:bodyPr>
          <a:lstStyle/>
          <a:p>
            <a:pPr algn="l">
              <a:lnSpc>
                <a:spcPts val="8400"/>
              </a:lnSpc>
            </a:pPr>
            <a:r>
              <a:rPr lang="en-US" sz="6000">
                <a:solidFill>
                  <a:srgbClr val="3B64C9"/>
                </a:solidFill>
                <a:ea typeface="Arimo" panose="020B0604020202020204"/>
              </a:rPr>
              <a:t>背景</a:t>
            </a:r>
            <a:endParaRPr lang="en-US" sz="6000">
              <a:solidFill>
                <a:srgbClr val="3B64C9"/>
              </a:solidFill>
              <a:ea typeface="Arimo" panose="020B0604020202020204"/>
            </a:endParaRPr>
          </a:p>
        </p:txBody>
      </p:sp>
      <p:sp>
        <p:nvSpPr>
          <p:cNvPr id="25" name="TextBox 25"/>
          <p:cNvSpPr txBox="1"/>
          <p:nvPr/>
        </p:nvSpPr>
        <p:spPr>
          <a:xfrm>
            <a:off x="16394489" y="8518642"/>
            <a:ext cx="751293" cy="73965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01</a:t>
            </a:r>
            <a:endParaRPr lang="en-US" sz="3665">
              <a:solidFill>
                <a:srgbClr val="AEAEAF"/>
              </a:solidFill>
              <a:latin typeface="Arimo" panose="020B0604020202020204"/>
            </a:endParaRPr>
          </a:p>
        </p:txBody>
      </p:sp>
      <p:sp>
        <p:nvSpPr>
          <p:cNvPr id="26" name="TextBox 26"/>
          <p:cNvSpPr txBox="1"/>
          <p:nvPr/>
        </p:nvSpPr>
        <p:spPr>
          <a:xfrm>
            <a:off x="471381" y="2645704"/>
            <a:ext cx="16604971" cy="3143086"/>
          </a:xfrm>
          <a:prstGeom prst="rect">
            <a:avLst/>
          </a:prstGeom>
        </p:spPr>
        <p:txBody>
          <a:bodyPr lIns="0" tIns="0" rIns="0" bIns="0" rtlCol="0" anchor="t">
            <a:spAutoFit/>
          </a:bodyPr>
          <a:lstStyle/>
          <a:p>
            <a:pPr algn="l">
              <a:lnSpc>
                <a:spcPts val="3600"/>
              </a:lnSpc>
            </a:pPr>
            <a:r>
              <a:rPr lang="en-US" sz="3000" spc="28">
                <a:solidFill>
                  <a:srgbClr val="000000"/>
                </a:solidFill>
                <a:latin typeface="TT Rounds Condensed" panose="02000506030000020003"/>
              </a:rPr>
              <a:t>         </a:t>
            </a:r>
            <a:r>
              <a:rPr lang="en-US" sz="3000" spc="28">
                <a:solidFill>
                  <a:srgbClr val="000000"/>
                </a:solidFill>
                <a:ea typeface="TT Rounds Condensed" panose="02000506030000020003"/>
              </a:rPr>
              <a:t>在网约车平台上的司乘服务匹配过程中，如何根据司机和乘客的需求进行快速、有效、合理地匹配设计，是一个值得关注的重要研究问题。已有研究大多关注于模型和算法的设计， 建立司乘匹配模型来研究共享平台下匹配服务设计问题。</a:t>
            </a:r>
            <a:endParaRPr lang="en-US" sz="3000" spc="28">
              <a:solidFill>
                <a:srgbClr val="000000"/>
              </a:solidFill>
              <a:ea typeface="TT Rounds Condensed" panose="02000506030000020003"/>
            </a:endParaRPr>
          </a:p>
          <a:p>
            <a:pPr algn="l">
              <a:lnSpc>
                <a:spcPts val="3600"/>
              </a:lnSpc>
            </a:pPr>
            <a:r>
              <a:rPr lang="en-US" sz="3000" spc="28">
                <a:solidFill>
                  <a:srgbClr val="000000"/>
                </a:solidFill>
                <a:latin typeface="TT Rounds Condensed" panose="02000506030000020003"/>
                <a:ea typeface="TT Rounds Condensed" panose="02000506030000020003"/>
              </a:rPr>
              <a:t>          网约车平台下的司乘匹配问题的研究已经取得了一些进展，但已有成果较为有限。现实网约车平台中，乘客的个性化偏好、频繁取消订单的行为，以及乘客对司机的心理感知行为都会给网约车司乘匹配带来挑战。因此，如何考虑乘客出行中的个性化复杂因素，探讨爽约要素对出行的影响，生成减少乘客爽约行为及兼顾司乘双边满意度的匹配方案，是当前需要解决的重要研究问题。</a:t>
            </a:r>
            <a:endParaRPr lang="en-US" sz="3000" spc="28">
              <a:solidFill>
                <a:srgbClr val="000000"/>
              </a:solidFill>
              <a:latin typeface="TT Rounds Condensed" panose="02000506030000020003"/>
              <a:ea typeface="TT Rounds Condensed" panose="020005060300000200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312332" y="7347662"/>
            <a:ext cx="4992486" cy="4986245"/>
            <a:chOff x="0" y="0"/>
            <a:chExt cx="6656648" cy="6648327"/>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2" b="-62"/>
              </a:stretch>
            </a:blipFill>
          </p:spPr>
        </p:sp>
      </p:grpSp>
      <p:grpSp>
        <p:nvGrpSpPr>
          <p:cNvPr id="6" name="Group 6"/>
          <p:cNvGrpSpPr/>
          <p:nvPr/>
        </p:nvGrpSpPr>
        <p:grpSpPr>
          <a:xfrm rot="-4635726">
            <a:off x="15304821" y="2231754"/>
            <a:ext cx="6860994" cy="4399612"/>
            <a:chOff x="0" y="0"/>
            <a:chExt cx="9147992" cy="5866149"/>
          </a:xfrm>
        </p:grpSpPr>
        <p:sp>
          <p:nvSpPr>
            <p:cNvPr id="7" name="Freeform 7"/>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3"/>
              <a:stretch>
                <a:fillRect/>
              </a:stretch>
            </a:blipFill>
          </p:spPr>
        </p:sp>
      </p:grpSp>
      <p:grpSp>
        <p:nvGrpSpPr>
          <p:cNvPr id="8" name="Group 8"/>
          <p:cNvGrpSpPr/>
          <p:nvPr/>
        </p:nvGrpSpPr>
        <p:grpSpPr>
          <a:xfrm>
            <a:off x="-1133315" y="-1272534"/>
            <a:ext cx="3774282" cy="3745975"/>
            <a:chOff x="0" y="0"/>
            <a:chExt cx="5032376" cy="4994633"/>
          </a:xfrm>
        </p:grpSpPr>
        <p:sp>
          <p:nvSpPr>
            <p:cNvPr id="9" name="Freeform 9"/>
            <p:cNvSpPr/>
            <p:nvPr/>
          </p:nvSpPr>
          <p:spPr>
            <a:xfrm>
              <a:off x="0" y="0"/>
              <a:ext cx="5032375" cy="4994656"/>
            </a:xfrm>
            <a:custGeom>
              <a:avLst/>
              <a:gdLst/>
              <a:ahLst/>
              <a:cxnLst/>
              <a:rect l="l" t="t" r="r" b="b"/>
              <a:pathLst>
                <a:path w="5032375" h="4994656">
                  <a:moveTo>
                    <a:pt x="0" y="0"/>
                  </a:moveTo>
                  <a:lnTo>
                    <a:pt x="5032375" y="0"/>
                  </a:lnTo>
                  <a:lnTo>
                    <a:pt x="5032375" y="4994656"/>
                  </a:lnTo>
                  <a:lnTo>
                    <a:pt x="0" y="4994656"/>
                  </a:lnTo>
                  <a:lnTo>
                    <a:pt x="0" y="0"/>
                  </a:lnTo>
                  <a:close/>
                </a:path>
              </a:pathLst>
            </a:custGeom>
            <a:blipFill>
              <a:blip r:embed="rId4"/>
              <a:stretch>
                <a:fillRect l="-45" r="-45"/>
              </a:stretch>
            </a:blipFill>
          </p:spPr>
        </p:sp>
      </p:grpSp>
      <p:grpSp>
        <p:nvGrpSpPr>
          <p:cNvPr id="10" name="Group 10"/>
          <p:cNvGrpSpPr/>
          <p:nvPr/>
        </p:nvGrpSpPr>
        <p:grpSpPr>
          <a:xfrm>
            <a:off x="17310017" y="380351"/>
            <a:ext cx="19050" cy="3739590"/>
            <a:chOff x="0" y="0"/>
            <a:chExt cx="25400" cy="4986120"/>
          </a:xfrm>
        </p:grpSpPr>
        <p:sp>
          <p:nvSpPr>
            <p:cNvPr id="11" name="Freeform 11"/>
            <p:cNvSpPr/>
            <p:nvPr/>
          </p:nvSpPr>
          <p:spPr>
            <a:xfrm>
              <a:off x="0" y="12700"/>
              <a:ext cx="25400" cy="4960747"/>
            </a:xfrm>
            <a:custGeom>
              <a:avLst/>
              <a:gdLst/>
              <a:ahLst/>
              <a:cxnLst/>
              <a:rect l="l" t="t" r="r" b="b"/>
              <a:pathLst>
                <a:path w="25400" h="4960747">
                  <a:moveTo>
                    <a:pt x="0" y="4960747"/>
                  </a:moveTo>
                  <a:lnTo>
                    <a:pt x="0" y="0"/>
                  </a:lnTo>
                  <a:lnTo>
                    <a:pt x="25400" y="0"/>
                  </a:lnTo>
                  <a:lnTo>
                    <a:pt x="25400" y="4960747"/>
                  </a:lnTo>
                  <a:close/>
                </a:path>
              </a:pathLst>
            </a:custGeom>
            <a:solidFill>
              <a:srgbClr val="AEAEAF">
                <a:alpha val="89804"/>
              </a:srgbClr>
            </a:solidFill>
          </p:spPr>
        </p:sp>
      </p:grpSp>
      <p:grpSp>
        <p:nvGrpSpPr>
          <p:cNvPr id="12" name="Group 12"/>
          <p:cNvGrpSpPr/>
          <p:nvPr/>
        </p:nvGrpSpPr>
        <p:grpSpPr>
          <a:xfrm>
            <a:off x="17076352" y="600453"/>
            <a:ext cx="486379" cy="486379"/>
            <a:chOff x="0" y="0"/>
            <a:chExt cx="648505" cy="648505"/>
          </a:xfrm>
        </p:grpSpPr>
        <p:sp>
          <p:nvSpPr>
            <p:cNvPr id="13" name="Freeform 1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grpSp>
        <p:nvGrpSpPr>
          <p:cNvPr id="14" name="Group 14"/>
          <p:cNvGrpSpPr/>
          <p:nvPr/>
        </p:nvGrpSpPr>
        <p:grpSpPr>
          <a:xfrm>
            <a:off x="1174386" y="8973941"/>
            <a:ext cx="19050" cy="876370"/>
            <a:chOff x="0" y="0"/>
            <a:chExt cx="25400" cy="1168493"/>
          </a:xfrm>
        </p:grpSpPr>
        <p:sp>
          <p:nvSpPr>
            <p:cNvPr id="15" name="Freeform 15"/>
            <p:cNvSpPr/>
            <p:nvPr/>
          </p:nvSpPr>
          <p:spPr>
            <a:xfrm>
              <a:off x="0" y="12700"/>
              <a:ext cx="25400" cy="1143127"/>
            </a:xfrm>
            <a:custGeom>
              <a:avLst/>
              <a:gdLst/>
              <a:ahLst/>
              <a:cxnLst/>
              <a:rect l="l" t="t" r="r" b="b"/>
              <a:pathLst>
                <a:path w="25400" h="1143127">
                  <a:moveTo>
                    <a:pt x="25400" y="0"/>
                  </a:moveTo>
                  <a:lnTo>
                    <a:pt x="25400" y="1143127"/>
                  </a:lnTo>
                  <a:lnTo>
                    <a:pt x="0" y="1143127"/>
                  </a:lnTo>
                  <a:lnTo>
                    <a:pt x="0" y="0"/>
                  </a:lnTo>
                  <a:close/>
                </a:path>
              </a:pathLst>
            </a:custGeom>
            <a:solidFill>
              <a:srgbClr val="AEAEAF">
                <a:alpha val="89804"/>
              </a:srgbClr>
            </a:solidFill>
          </p:spPr>
        </p:sp>
      </p:grpSp>
      <p:grpSp>
        <p:nvGrpSpPr>
          <p:cNvPr id="16" name="Group 16"/>
          <p:cNvGrpSpPr/>
          <p:nvPr/>
        </p:nvGrpSpPr>
        <p:grpSpPr>
          <a:xfrm>
            <a:off x="744301" y="9401175"/>
            <a:ext cx="2711714" cy="19050"/>
            <a:chOff x="0" y="0"/>
            <a:chExt cx="3615619" cy="25400"/>
          </a:xfrm>
        </p:grpSpPr>
        <p:sp>
          <p:nvSpPr>
            <p:cNvPr id="17" name="Freeform 17"/>
            <p:cNvSpPr/>
            <p:nvPr/>
          </p:nvSpPr>
          <p:spPr>
            <a:xfrm>
              <a:off x="12700" y="0"/>
              <a:ext cx="3590163" cy="25400"/>
            </a:xfrm>
            <a:custGeom>
              <a:avLst/>
              <a:gdLst/>
              <a:ahLst/>
              <a:cxnLst/>
              <a:rect l="l" t="t" r="r" b="b"/>
              <a:pathLst>
                <a:path w="3590163" h="25400">
                  <a:moveTo>
                    <a:pt x="0" y="0"/>
                  </a:moveTo>
                  <a:lnTo>
                    <a:pt x="3590163" y="0"/>
                  </a:lnTo>
                  <a:lnTo>
                    <a:pt x="3590163" y="25400"/>
                  </a:lnTo>
                  <a:lnTo>
                    <a:pt x="0" y="25400"/>
                  </a:lnTo>
                  <a:close/>
                </a:path>
              </a:pathLst>
            </a:custGeom>
            <a:solidFill>
              <a:srgbClr val="AEAEAF">
                <a:alpha val="89804"/>
              </a:srgbClr>
            </a:solidFill>
          </p:spPr>
        </p:sp>
      </p:grpSp>
      <p:grpSp>
        <p:nvGrpSpPr>
          <p:cNvPr id="18" name="Group 18"/>
          <p:cNvGrpSpPr/>
          <p:nvPr/>
        </p:nvGrpSpPr>
        <p:grpSpPr>
          <a:xfrm>
            <a:off x="17310017" y="7548130"/>
            <a:ext cx="19050" cy="2302181"/>
            <a:chOff x="0" y="0"/>
            <a:chExt cx="25400" cy="3069575"/>
          </a:xfrm>
        </p:grpSpPr>
        <p:sp>
          <p:nvSpPr>
            <p:cNvPr id="19" name="Freeform 19"/>
            <p:cNvSpPr/>
            <p:nvPr/>
          </p:nvSpPr>
          <p:spPr>
            <a:xfrm>
              <a:off x="0" y="12700"/>
              <a:ext cx="25400" cy="3044190"/>
            </a:xfrm>
            <a:custGeom>
              <a:avLst/>
              <a:gdLst/>
              <a:ahLst/>
              <a:cxnLst/>
              <a:rect l="l" t="t" r="r" b="b"/>
              <a:pathLst>
                <a:path w="25400" h="3044190">
                  <a:moveTo>
                    <a:pt x="25400" y="0"/>
                  </a:moveTo>
                  <a:lnTo>
                    <a:pt x="25400" y="3044190"/>
                  </a:lnTo>
                  <a:lnTo>
                    <a:pt x="0" y="3044190"/>
                  </a:lnTo>
                  <a:lnTo>
                    <a:pt x="0" y="0"/>
                  </a:lnTo>
                  <a:close/>
                </a:path>
              </a:pathLst>
            </a:custGeom>
            <a:solidFill>
              <a:srgbClr val="AEAEAF">
                <a:alpha val="89804"/>
              </a:srgbClr>
            </a:solidFill>
          </p:spPr>
        </p:sp>
      </p:grpSp>
      <p:grpSp>
        <p:nvGrpSpPr>
          <p:cNvPr id="20" name="Group 20"/>
          <p:cNvGrpSpPr/>
          <p:nvPr/>
        </p:nvGrpSpPr>
        <p:grpSpPr>
          <a:xfrm>
            <a:off x="16257499" y="9401175"/>
            <a:ext cx="1286200" cy="19050"/>
            <a:chOff x="0" y="0"/>
            <a:chExt cx="1714933" cy="25400"/>
          </a:xfrm>
        </p:grpSpPr>
        <p:sp>
          <p:nvSpPr>
            <p:cNvPr id="21" name="Freeform 21"/>
            <p:cNvSpPr/>
            <p:nvPr/>
          </p:nvSpPr>
          <p:spPr>
            <a:xfrm>
              <a:off x="12700" y="0"/>
              <a:ext cx="1689481" cy="25400"/>
            </a:xfrm>
            <a:custGeom>
              <a:avLst/>
              <a:gdLst/>
              <a:ahLst/>
              <a:cxnLst/>
              <a:rect l="l" t="t" r="r" b="b"/>
              <a:pathLst>
                <a:path w="1689481" h="25400">
                  <a:moveTo>
                    <a:pt x="0" y="0"/>
                  </a:moveTo>
                  <a:lnTo>
                    <a:pt x="1689481" y="0"/>
                  </a:lnTo>
                  <a:lnTo>
                    <a:pt x="1689481" y="25400"/>
                  </a:lnTo>
                  <a:lnTo>
                    <a:pt x="0" y="25400"/>
                  </a:lnTo>
                  <a:close/>
                </a:path>
              </a:pathLst>
            </a:custGeom>
            <a:solidFill>
              <a:srgbClr val="AEAEAF">
                <a:alpha val="89804"/>
              </a:srgbClr>
            </a:solidFill>
          </p:spPr>
        </p:sp>
      </p:grpSp>
      <p:sp>
        <p:nvSpPr>
          <p:cNvPr id="22" name="Freeform 22"/>
          <p:cNvSpPr/>
          <p:nvPr/>
        </p:nvSpPr>
        <p:spPr>
          <a:xfrm>
            <a:off x="9864472" y="2710711"/>
            <a:ext cx="6176324" cy="5875228"/>
          </a:xfrm>
          <a:custGeom>
            <a:avLst/>
            <a:gdLst/>
            <a:ahLst/>
            <a:cxnLst/>
            <a:rect l="l" t="t" r="r" b="b"/>
            <a:pathLst>
              <a:path w="6176324" h="5875228">
                <a:moveTo>
                  <a:pt x="0" y="0"/>
                </a:moveTo>
                <a:lnTo>
                  <a:pt x="6176324" y="0"/>
                </a:lnTo>
                <a:lnTo>
                  <a:pt x="6176324" y="5875228"/>
                </a:lnTo>
                <a:lnTo>
                  <a:pt x="0" y="58752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1174386" y="1876425"/>
            <a:ext cx="8237675" cy="7543800"/>
          </a:xfrm>
          <a:prstGeom prst="rect">
            <a:avLst/>
          </a:prstGeom>
        </p:spPr>
        <p:txBody>
          <a:bodyPr lIns="0" tIns="0" rIns="0" bIns="0" rtlCol="0" anchor="t">
            <a:spAutoFit/>
          </a:bodyPr>
          <a:lstStyle/>
          <a:p>
            <a:pPr algn="l">
              <a:lnSpc>
                <a:spcPts val="3360"/>
              </a:lnSpc>
            </a:pPr>
            <a:r>
              <a:rPr lang="en-US" sz="2800" spc="26">
                <a:solidFill>
                  <a:srgbClr val="000000"/>
                </a:solidFill>
                <a:latin typeface="TT Rounds Condensed" panose="02000506030000020003"/>
              </a:rPr>
              <a:t>        </a:t>
            </a:r>
            <a:r>
              <a:rPr lang="en-US" sz="2800" spc="26">
                <a:solidFill>
                  <a:srgbClr val="000000"/>
                </a:solidFill>
                <a:latin typeface="TT Rounds Condensed" panose="02000506030000020003"/>
                <a:ea typeface="TT Rounds Condensed" panose="02000506030000020003"/>
              </a:rPr>
              <a:t>DAA算法的具体步骤如下：</a:t>
            </a:r>
            <a:endParaRPr lang="en-US" sz="2800" spc="26">
              <a:solidFill>
                <a:srgbClr val="000000"/>
              </a:solidFill>
              <a:latin typeface="TT Rounds Condensed" panose="02000506030000020003"/>
              <a:ea typeface="TT Rounds Condensed" panose="02000506030000020003"/>
            </a:endParaRPr>
          </a:p>
          <a:p>
            <a:pPr algn="l">
              <a:lnSpc>
                <a:spcPts val="3360"/>
              </a:lnSpc>
            </a:pPr>
            <a:r>
              <a:rPr lang="en-US" sz="2800" spc="26">
                <a:solidFill>
                  <a:srgbClr val="000000"/>
                </a:solidFill>
                <a:latin typeface="TT Rounds Condensed" panose="02000506030000020003"/>
                <a:ea typeface="TT Rounds Condensed" panose="02000506030000020003"/>
              </a:rPr>
              <a:t>        </a:t>
            </a:r>
            <a:r>
              <a:rPr lang="en-US" sz="2800" spc="26">
                <a:solidFill>
                  <a:schemeClr val="accent1"/>
                </a:solidFill>
                <a:effectLst>
                  <a:outerShdw blurRad="38100" dist="25400" dir="5400000" algn="ctr" rotWithShape="0">
                    <a:srgbClr val="6E747A">
                      <a:alpha val="43000"/>
                    </a:srgbClr>
                  </a:outerShdw>
                </a:effectLst>
                <a:latin typeface="TT Rounds Condensed" panose="02000506030000020003"/>
                <a:ea typeface="TT Rounds Condensed" panose="02000506030000020003"/>
              </a:rPr>
              <a:t>初始化</a:t>
            </a:r>
            <a:r>
              <a:rPr lang="en-US" sz="2800" spc="26">
                <a:solidFill>
                  <a:srgbClr val="000000"/>
                </a:solidFill>
                <a:latin typeface="TT Rounds Condensed" panose="02000506030000020003"/>
                <a:ea typeface="TT Rounds Condensed" panose="02000506030000020003"/>
              </a:rPr>
              <a:t>：所有男性都未向任何女性求婚，所有女性都未与任何男性订婚。</a:t>
            </a:r>
            <a:endParaRPr lang="en-US" sz="2800" spc="26">
              <a:solidFill>
                <a:srgbClr val="000000"/>
              </a:solidFill>
              <a:latin typeface="TT Rounds Condensed" panose="02000506030000020003"/>
              <a:ea typeface="TT Rounds Condensed" panose="02000506030000020003"/>
            </a:endParaRPr>
          </a:p>
          <a:p>
            <a:pPr algn="l">
              <a:lnSpc>
                <a:spcPts val="3360"/>
              </a:lnSpc>
            </a:pPr>
            <a:r>
              <a:rPr lang="en-US" sz="2800" spc="26">
                <a:solidFill>
                  <a:srgbClr val="000000"/>
                </a:solidFill>
                <a:latin typeface="TT Rounds Condensed" panose="02000506030000020003"/>
                <a:ea typeface="TT Rounds Condensed" panose="02000506030000020003"/>
              </a:rPr>
              <a:t>        </a:t>
            </a:r>
            <a:r>
              <a:rPr lang="en-US" sz="2800" spc="26">
                <a:solidFill>
                  <a:schemeClr val="accent1"/>
                </a:solidFill>
                <a:effectLst>
                  <a:outerShdw blurRad="38100" dist="25400" dir="5400000" algn="ctr" rotWithShape="0">
                    <a:srgbClr val="6E747A">
                      <a:alpha val="43000"/>
                    </a:srgbClr>
                  </a:outerShdw>
                </a:effectLst>
                <a:latin typeface="TT Rounds Condensed" panose="02000506030000020003"/>
                <a:ea typeface="TT Rounds Condensed" panose="02000506030000020003"/>
              </a:rPr>
              <a:t>求婚阶段</a:t>
            </a:r>
            <a:r>
              <a:rPr lang="en-US" sz="2800" spc="26">
                <a:solidFill>
                  <a:srgbClr val="000000"/>
                </a:solidFill>
                <a:latin typeface="TT Rounds Condensed" panose="02000506030000020003"/>
                <a:ea typeface="TT Rounds Condensed" panose="02000506030000020003"/>
              </a:rPr>
              <a:t>：每个男性根据自己的偏好向最喜欢的女性求婚。女性可以选择拒绝所有求婚，只保留最喜欢的那个，或者接受求婚。</a:t>
            </a:r>
            <a:endParaRPr lang="en-US" sz="2800" spc="26">
              <a:solidFill>
                <a:srgbClr val="000000"/>
              </a:solidFill>
              <a:latin typeface="TT Rounds Condensed" panose="02000506030000020003"/>
              <a:ea typeface="TT Rounds Condensed" panose="02000506030000020003"/>
            </a:endParaRPr>
          </a:p>
          <a:p>
            <a:pPr algn="l">
              <a:lnSpc>
                <a:spcPts val="3360"/>
              </a:lnSpc>
            </a:pPr>
            <a:r>
              <a:rPr lang="en-US" sz="2800" spc="26">
                <a:solidFill>
                  <a:srgbClr val="000000"/>
                </a:solidFill>
                <a:latin typeface="TT Rounds Condensed" panose="02000506030000020003"/>
                <a:ea typeface="TT Rounds Condensed" panose="02000506030000020003"/>
              </a:rPr>
              <a:t>        </a:t>
            </a:r>
            <a:r>
              <a:rPr lang="en-US" sz="2800" spc="26">
                <a:solidFill>
                  <a:schemeClr val="accent1"/>
                </a:solidFill>
                <a:effectLst>
                  <a:outerShdw blurRad="38100" dist="25400" dir="5400000" algn="ctr" rotWithShape="0">
                    <a:srgbClr val="6E747A">
                      <a:alpha val="43000"/>
                    </a:srgbClr>
                  </a:outerShdw>
                </a:effectLst>
                <a:latin typeface="TT Rounds Condensed" panose="02000506030000020003"/>
                <a:ea typeface="TT Rounds Condensed" panose="02000506030000020003"/>
              </a:rPr>
              <a:t>更新求婚状态</a:t>
            </a:r>
            <a:r>
              <a:rPr lang="en-US" sz="2800" spc="26">
                <a:solidFill>
                  <a:srgbClr val="000000"/>
                </a:solidFill>
                <a:latin typeface="TT Rounds Condensed" panose="02000506030000020003"/>
                <a:ea typeface="TT Rounds Condensed" panose="02000506030000020003"/>
              </a:rPr>
              <a:t>：如果一个女性拒绝了所有求婚，那么她将重新变为可求婚状态。</a:t>
            </a:r>
            <a:endParaRPr lang="en-US" sz="2800" spc="26">
              <a:solidFill>
                <a:srgbClr val="000000"/>
              </a:solidFill>
              <a:latin typeface="TT Rounds Condensed" panose="02000506030000020003"/>
              <a:ea typeface="TT Rounds Condensed" panose="02000506030000020003"/>
            </a:endParaRPr>
          </a:p>
          <a:p>
            <a:pPr algn="l">
              <a:lnSpc>
                <a:spcPts val="3360"/>
              </a:lnSpc>
            </a:pPr>
            <a:r>
              <a:rPr lang="en-US" sz="2800" spc="26">
                <a:solidFill>
                  <a:srgbClr val="000000"/>
                </a:solidFill>
                <a:latin typeface="TT Rounds Condensed" panose="02000506030000020003"/>
                <a:ea typeface="TT Rounds Condensed" panose="02000506030000020003"/>
              </a:rPr>
              <a:t>        </a:t>
            </a:r>
            <a:r>
              <a:rPr lang="en-US" sz="2800" spc="26">
                <a:solidFill>
                  <a:schemeClr val="accent1"/>
                </a:solidFill>
                <a:effectLst>
                  <a:outerShdw blurRad="38100" dist="25400" dir="5400000" algn="ctr" rotWithShape="0">
                    <a:srgbClr val="6E747A">
                      <a:alpha val="43000"/>
                    </a:srgbClr>
                  </a:outerShdw>
                </a:effectLst>
                <a:latin typeface="TT Rounds Condensed" panose="02000506030000020003"/>
                <a:ea typeface="TT Rounds Condensed" panose="02000506030000020003"/>
              </a:rPr>
              <a:t>重复过程</a:t>
            </a:r>
            <a:r>
              <a:rPr lang="en-US" sz="2800" spc="26">
                <a:solidFill>
                  <a:srgbClr val="000000"/>
                </a:solidFill>
                <a:latin typeface="TT Rounds Condensed" panose="02000506030000020003"/>
                <a:ea typeface="TT Rounds Condensed" panose="02000506030000020003"/>
              </a:rPr>
              <a:t>：未成功的男性继续向次喜欢的的女性求婚，女性继续选择保留最喜欢的求婚者。</a:t>
            </a:r>
            <a:endParaRPr lang="en-US" sz="2800" spc="26">
              <a:solidFill>
                <a:srgbClr val="000000"/>
              </a:solidFill>
              <a:latin typeface="TT Rounds Condensed" panose="02000506030000020003"/>
              <a:ea typeface="TT Rounds Condensed" panose="02000506030000020003"/>
            </a:endParaRPr>
          </a:p>
          <a:p>
            <a:pPr algn="l">
              <a:lnSpc>
                <a:spcPts val="3360"/>
              </a:lnSpc>
            </a:pPr>
            <a:r>
              <a:rPr lang="en-US" sz="2800" spc="26">
                <a:solidFill>
                  <a:srgbClr val="000000"/>
                </a:solidFill>
                <a:latin typeface="TT Rounds Condensed" panose="02000506030000020003"/>
                <a:ea typeface="TT Rounds Condensed" panose="02000506030000020003"/>
              </a:rPr>
              <a:t>        </a:t>
            </a:r>
            <a:r>
              <a:rPr lang="en-US" sz="2800" spc="26">
                <a:solidFill>
                  <a:schemeClr val="accent1"/>
                </a:solidFill>
                <a:effectLst>
                  <a:outerShdw blurRad="38100" dist="25400" dir="5400000" algn="ctr" rotWithShape="0">
                    <a:srgbClr val="6E747A">
                      <a:alpha val="43000"/>
                    </a:srgbClr>
                  </a:outerShdw>
                </a:effectLst>
                <a:latin typeface="TT Rounds Condensed" panose="02000506030000020003"/>
                <a:ea typeface="TT Rounds Condensed" panose="02000506030000020003"/>
              </a:rPr>
              <a:t>结束条件</a:t>
            </a:r>
            <a:r>
              <a:rPr lang="en-US" sz="2800" spc="26">
                <a:solidFill>
                  <a:srgbClr val="000000"/>
                </a:solidFill>
                <a:latin typeface="TT Rounds Condensed" panose="02000506030000020003"/>
                <a:ea typeface="TT Rounds Condensed" panose="02000506030000020003"/>
              </a:rPr>
              <a:t>：当所有女性都订婚，或者没有男性可以求婚时（即所有男性都已求婚），算法结束。</a:t>
            </a:r>
            <a:endParaRPr lang="en-US" sz="2800" spc="26">
              <a:solidFill>
                <a:srgbClr val="000000"/>
              </a:solidFill>
              <a:latin typeface="TT Rounds Condensed" panose="02000506030000020003"/>
              <a:ea typeface="TT Rounds Condensed" panose="02000506030000020003"/>
            </a:endParaRPr>
          </a:p>
          <a:p>
            <a:pPr algn="l">
              <a:lnSpc>
                <a:spcPts val="3360"/>
              </a:lnSpc>
            </a:pPr>
            <a:r>
              <a:rPr lang="en-US" sz="2800" spc="26">
                <a:solidFill>
                  <a:srgbClr val="000000"/>
                </a:solidFill>
                <a:latin typeface="TT Rounds Condensed" panose="02000506030000020003"/>
                <a:ea typeface="TT Rounds Condensed" panose="02000506030000020003"/>
              </a:rPr>
              <a:t>       </a:t>
            </a:r>
            <a:r>
              <a:rPr lang="en-US" sz="2800" spc="26">
                <a:solidFill>
                  <a:schemeClr val="accent1"/>
                </a:solidFill>
                <a:effectLst>
                  <a:outerShdw blurRad="38100" dist="25400" dir="5400000" algn="ctr" rotWithShape="0">
                    <a:srgbClr val="6E747A">
                      <a:alpha val="43000"/>
                    </a:srgbClr>
                  </a:outerShdw>
                </a:effectLst>
                <a:latin typeface="TT Rounds Condensed" panose="02000506030000020003"/>
                <a:ea typeface="TT Rounds Condensed" panose="02000506030000020003"/>
              </a:rPr>
              <a:t>输出结果</a:t>
            </a:r>
            <a:r>
              <a:rPr lang="en-US" sz="2800" spc="26">
                <a:solidFill>
                  <a:srgbClr val="000000"/>
                </a:solidFill>
                <a:latin typeface="TT Rounds Condensed" panose="02000506030000020003"/>
                <a:ea typeface="TT Rounds Condensed" panose="02000506030000020003"/>
              </a:rPr>
              <a:t>：返回每个女性的订婚对象，即最终的稳定匹配结果。</a:t>
            </a:r>
            <a:endParaRPr lang="en-US" sz="2800" spc="26">
              <a:solidFill>
                <a:srgbClr val="000000"/>
              </a:solidFill>
              <a:latin typeface="TT Rounds Condensed" panose="02000506030000020003"/>
              <a:ea typeface="TT Rounds Condensed" panose="02000506030000020003"/>
            </a:endParaRPr>
          </a:p>
          <a:p>
            <a:pPr algn="l">
              <a:lnSpc>
                <a:spcPts val="3360"/>
              </a:lnSpc>
            </a:pPr>
            <a:r>
              <a:rPr lang="en-US" sz="2800" spc="26">
                <a:solidFill>
                  <a:srgbClr val="000000"/>
                </a:solidFill>
                <a:latin typeface="TT Rounds Condensed" panose="02000506030000020003"/>
                <a:ea typeface="TT Rounds Condensed" panose="02000506030000020003"/>
              </a:rPr>
              <a:t>       请注意，这个实现假设了男性和女性的数量是相同的，并且每个男性和女性都对所有异性进行了排序。在不同的应用场景中，可能需要对算法进行调整以适应不同的匹配规则和偏好表示方式。</a:t>
            </a:r>
            <a:endParaRPr lang="en-US" sz="2800" spc="26">
              <a:solidFill>
                <a:srgbClr val="000000"/>
              </a:solidFill>
              <a:latin typeface="TT Rounds Condensed" panose="02000506030000020003"/>
              <a:ea typeface="TT Rounds Condensed" panose="02000506030000020003"/>
            </a:endParaRPr>
          </a:p>
        </p:txBody>
      </p:sp>
      <p:sp>
        <p:nvSpPr>
          <p:cNvPr id="24" name="TextBox 24"/>
          <p:cNvSpPr txBox="1"/>
          <p:nvPr/>
        </p:nvSpPr>
        <p:spPr>
          <a:xfrm>
            <a:off x="1183911" y="576943"/>
            <a:ext cx="5710671" cy="1181100"/>
          </a:xfrm>
          <a:prstGeom prst="rect">
            <a:avLst/>
          </a:prstGeom>
        </p:spPr>
        <p:txBody>
          <a:bodyPr lIns="0" tIns="0" rIns="0" bIns="0" rtlCol="0" anchor="t">
            <a:spAutoFit/>
          </a:bodyPr>
          <a:lstStyle/>
          <a:p>
            <a:pPr algn="l">
              <a:lnSpc>
                <a:spcPts val="8400"/>
              </a:lnSpc>
            </a:pPr>
            <a:r>
              <a:rPr lang="en-US" sz="6000">
                <a:solidFill>
                  <a:srgbClr val="3B64C9"/>
                </a:solidFill>
                <a:ea typeface="Arimo" panose="020B0604020202020204"/>
              </a:rPr>
              <a:t>背景</a:t>
            </a:r>
            <a:endParaRPr lang="en-US" sz="6000">
              <a:solidFill>
                <a:srgbClr val="3B64C9"/>
              </a:solidFill>
              <a:ea typeface="Arimo" panose="020B0604020202020204"/>
            </a:endParaRPr>
          </a:p>
        </p:txBody>
      </p:sp>
      <p:sp>
        <p:nvSpPr>
          <p:cNvPr id="25" name="TextBox 25"/>
          <p:cNvSpPr txBox="1"/>
          <p:nvPr/>
        </p:nvSpPr>
        <p:spPr>
          <a:xfrm>
            <a:off x="16394489" y="8518642"/>
            <a:ext cx="751293" cy="73965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01</a:t>
            </a:r>
            <a:endParaRPr lang="en-US" sz="3665">
              <a:solidFill>
                <a:srgbClr val="AEAEAF"/>
              </a:solidFill>
              <a:latin typeface="Arimo"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sp>
        <p:nvSpPr>
          <p:cNvPr id="4" name="TextBox 4"/>
          <p:cNvSpPr txBox="1"/>
          <p:nvPr/>
        </p:nvSpPr>
        <p:spPr>
          <a:xfrm>
            <a:off x="2070525" y="2554342"/>
            <a:ext cx="3515103" cy="851769"/>
          </a:xfrm>
          <a:prstGeom prst="rect">
            <a:avLst/>
          </a:prstGeom>
        </p:spPr>
        <p:txBody>
          <a:bodyPr lIns="0" tIns="0" rIns="0" bIns="0" rtlCol="0" anchor="t">
            <a:spAutoFit/>
          </a:bodyPr>
          <a:lstStyle/>
          <a:p>
            <a:pPr algn="l">
              <a:lnSpc>
                <a:spcPts val="6075"/>
              </a:lnSpc>
            </a:pPr>
            <a:r>
              <a:rPr lang="en-US" sz="4340">
                <a:solidFill>
                  <a:srgbClr val="545454"/>
                </a:solidFill>
                <a:latin typeface="Ablation"/>
              </a:rPr>
              <a:t>PART TWO</a:t>
            </a:r>
            <a:endParaRPr lang="en-US" sz="4340">
              <a:solidFill>
                <a:srgbClr val="545454"/>
              </a:solidFill>
              <a:latin typeface="Ablation"/>
            </a:endParaRPr>
          </a:p>
        </p:txBody>
      </p:sp>
      <p:grpSp>
        <p:nvGrpSpPr>
          <p:cNvPr id="5" name="Group 5"/>
          <p:cNvGrpSpPr/>
          <p:nvPr/>
        </p:nvGrpSpPr>
        <p:grpSpPr>
          <a:xfrm>
            <a:off x="2056238" y="3612768"/>
            <a:ext cx="14175526" cy="28575"/>
            <a:chOff x="0" y="0"/>
            <a:chExt cx="18900701" cy="38100"/>
          </a:xfrm>
        </p:grpSpPr>
        <p:sp>
          <p:nvSpPr>
            <p:cNvPr id="6" name="Freeform 6"/>
            <p:cNvSpPr/>
            <p:nvPr/>
          </p:nvSpPr>
          <p:spPr>
            <a:xfrm>
              <a:off x="19050" y="0"/>
              <a:ext cx="18862548" cy="38100"/>
            </a:xfrm>
            <a:custGeom>
              <a:avLst/>
              <a:gdLst/>
              <a:ahLst/>
              <a:cxnLst/>
              <a:rect l="l" t="t" r="r" b="b"/>
              <a:pathLst>
                <a:path w="18862548" h="38100">
                  <a:moveTo>
                    <a:pt x="0" y="0"/>
                  </a:moveTo>
                  <a:lnTo>
                    <a:pt x="18862548" y="0"/>
                  </a:lnTo>
                  <a:lnTo>
                    <a:pt x="18862548" y="38100"/>
                  </a:lnTo>
                  <a:lnTo>
                    <a:pt x="0" y="38100"/>
                  </a:lnTo>
                  <a:close/>
                </a:path>
              </a:pathLst>
            </a:custGeom>
            <a:solidFill>
              <a:srgbClr val="9DB1E2"/>
            </a:solidFill>
          </p:spPr>
        </p:sp>
      </p:grpSp>
      <p:grpSp>
        <p:nvGrpSpPr>
          <p:cNvPr id="7" name="Group 7"/>
          <p:cNvGrpSpPr/>
          <p:nvPr/>
        </p:nvGrpSpPr>
        <p:grpSpPr>
          <a:xfrm>
            <a:off x="2056238" y="7508820"/>
            <a:ext cx="14175526" cy="28575"/>
            <a:chOff x="0" y="0"/>
            <a:chExt cx="18900701" cy="38100"/>
          </a:xfrm>
        </p:grpSpPr>
        <p:sp>
          <p:nvSpPr>
            <p:cNvPr id="8" name="Freeform 8"/>
            <p:cNvSpPr/>
            <p:nvPr/>
          </p:nvSpPr>
          <p:spPr>
            <a:xfrm>
              <a:off x="19050" y="0"/>
              <a:ext cx="18862548" cy="38100"/>
            </a:xfrm>
            <a:custGeom>
              <a:avLst/>
              <a:gdLst/>
              <a:ahLst/>
              <a:cxnLst/>
              <a:rect l="l" t="t" r="r" b="b"/>
              <a:pathLst>
                <a:path w="18862548" h="38100">
                  <a:moveTo>
                    <a:pt x="0" y="0"/>
                  </a:moveTo>
                  <a:lnTo>
                    <a:pt x="18862548" y="0"/>
                  </a:lnTo>
                  <a:lnTo>
                    <a:pt x="18862548" y="38100"/>
                  </a:lnTo>
                  <a:lnTo>
                    <a:pt x="0" y="38100"/>
                  </a:lnTo>
                  <a:close/>
                </a:path>
              </a:pathLst>
            </a:custGeom>
            <a:solidFill>
              <a:srgbClr val="9DB1E2"/>
            </a:solidFill>
          </p:spPr>
        </p:sp>
      </p:grpSp>
      <p:grpSp>
        <p:nvGrpSpPr>
          <p:cNvPr id="9" name="Group 9"/>
          <p:cNvGrpSpPr/>
          <p:nvPr/>
        </p:nvGrpSpPr>
        <p:grpSpPr>
          <a:xfrm>
            <a:off x="-1113201" y="-1046086"/>
            <a:ext cx="3321140" cy="3296232"/>
            <a:chOff x="0" y="0"/>
            <a:chExt cx="4428187" cy="4394976"/>
          </a:xfrm>
        </p:grpSpPr>
        <p:sp>
          <p:nvSpPr>
            <p:cNvPr id="10" name="Freeform 10"/>
            <p:cNvSpPr/>
            <p:nvPr/>
          </p:nvSpPr>
          <p:spPr>
            <a:xfrm>
              <a:off x="0" y="0"/>
              <a:ext cx="4428236" cy="4394962"/>
            </a:xfrm>
            <a:custGeom>
              <a:avLst/>
              <a:gdLst/>
              <a:ahLst/>
              <a:cxnLst/>
              <a:rect l="l" t="t" r="r" b="b"/>
              <a:pathLst>
                <a:path w="4428236" h="4394962">
                  <a:moveTo>
                    <a:pt x="0" y="0"/>
                  </a:moveTo>
                  <a:lnTo>
                    <a:pt x="4428236" y="0"/>
                  </a:lnTo>
                  <a:lnTo>
                    <a:pt x="4428236" y="4394962"/>
                  </a:lnTo>
                  <a:lnTo>
                    <a:pt x="0" y="4394962"/>
                  </a:lnTo>
                  <a:lnTo>
                    <a:pt x="0" y="0"/>
                  </a:lnTo>
                  <a:close/>
                </a:path>
              </a:pathLst>
            </a:custGeom>
            <a:blipFill>
              <a:blip r:embed="rId2"/>
              <a:stretch>
                <a:fillRect l="-45" r="-44"/>
              </a:stretch>
            </a:blipFill>
          </p:spPr>
        </p:sp>
      </p:grpSp>
      <p:grpSp>
        <p:nvGrpSpPr>
          <p:cNvPr id="11" name="Group 11"/>
          <p:cNvGrpSpPr/>
          <p:nvPr/>
        </p:nvGrpSpPr>
        <p:grpSpPr>
          <a:xfrm>
            <a:off x="-1002440" y="7008367"/>
            <a:ext cx="4992486" cy="4986245"/>
            <a:chOff x="0" y="0"/>
            <a:chExt cx="6656648" cy="6648327"/>
          </a:xfrm>
        </p:grpSpPr>
        <p:sp>
          <p:nvSpPr>
            <p:cNvPr id="12" name="Freeform 12"/>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3"/>
              <a:stretch>
                <a:fillRect t="-62" b="-62"/>
              </a:stretch>
            </a:blipFill>
          </p:spPr>
        </p:sp>
      </p:grpSp>
      <p:grpSp>
        <p:nvGrpSpPr>
          <p:cNvPr id="13" name="Group 13"/>
          <p:cNvGrpSpPr/>
          <p:nvPr/>
        </p:nvGrpSpPr>
        <p:grpSpPr>
          <a:xfrm rot="-5641197">
            <a:off x="14721814" y="-284197"/>
            <a:ext cx="6860994" cy="4399612"/>
            <a:chOff x="0" y="0"/>
            <a:chExt cx="9147992" cy="5866149"/>
          </a:xfrm>
        </p:grpSpPr>
        <p:sp>
          <p:nvSpPr>
            <p:cNvPr id="14" name="Freeform 14"/>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4"/>
              <a:stretch>
                <a:fillRect/>
              </a:stretch>
            </a:blipFill>
          </p:spPr>
        </p:sp>
      </p:grpSp>
      <p:grpSp>
        <p:nvGrpSpPr>
          <p:cNvPr id="15" name="Group 15"/>
          <p:cNvGrpSpPr/>
          <p:nvPr/>
        </p:nvGrpSpPr>
        <p:grpSpPr>
          <a:xfrm rot="-10800000">
            <a:off x="16772921" y="9015111"/>
            <a:ext cx="486379" cy="486379"/>
            <a:chOff x="0" y="0"/>
            <a:chExt cx="648505" cy="648505"/>
          </a:xfrm>
        </p:grpSpPr>
        <p:sp>
          <p:nvSpPr>
            <p:cNvPr id="16" name="Freeform 16"/>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sp>
        <p:nvSpPr>
          <p:cNvPr id="17" name="TextBox 17"/>
          <p:cNvSpPr txBox="1"/>
          <p:nvPr/>
        </p:nvSpPr>
        <p:spPr>
          <a:xfrm>
            <a:off x="2525684" y="3497334"/>
            <a:ext cx="3566487" cy="3412547"/>
          </a:xfrm>
          <a:prstGeom prst="rect">
            <a:avLst/>
          </a:prstGeom>
        </p:spPr>
        <p:txBody>
          <a:bodyPr lIns="0" tIns="0" rIns="0" bIns="0" rtlCol="0" anchor="t">
            <a:spAutoFit/>
          </a:bodyPr>
          <a:lstStyle/>
          <a:p>
            <a:pPr algn="l">
              <a:lnSpc>
                <a:spcPts val="24540"/>
              </a:lnSpc>
            </a:pPr>
            <a:r>
              <a:rPr lang="en-US" sz="17530">
                <a:solidFill>
                  <a:srgbClr val="3B64C9">
                    <a:alpha val="81961"/>
                  </a:srgbClr>
                </a:solidFill>
                <a:latin typeface="Arimo" panose="020B0604020202020204"/>
              </a:rPr>
              <a:t>02</a:t>
            </a:r>
            <a:endParaRPr lang="en-US" sz="17530">
              <a:solidFill>
                <a:srgbClr val="3B64C9">
                  <a:alpha val="81961"/>
                </a:srgbClr>
              </a:solidFill>
              <a:latin typeface="Arimo" panose="020B0604020202020204"/>
            </a:endParaRPr>
          </a:p>
        </p:txBody>
      </p:sp>
      <p:sp>
        <p:nvSpPr>
          <p:cNvPr id="18" name="TextBox 18"/>
          <p:cNvSpPr txBox="1"/>
          <p:nvPr/>
        </p:nvSpPr>
        <p:spPr>
          <a:xfrm>
            <a:off x="6228912" y="3897384"/>
            <a:ext cx="9533404" cy="3153485"/>
          </a:xfrm>
          <a:prstGeom prst="rect">
            <a:avLst/>
          </a:prstGeom>
        </p:spPr>
        <p:txBody>
          <a:bodyPr lIns="0" tIns="0" rIns="0" bIns="0" rtlCol="0" anchor="t">
            <a:spAutoFit/>
          </a:bodyPr>
          <a:lstStyle/>
          <a:p>
            <a:pPr algn="l">
              <a:lnSpc>
                <a:spcPts val="11950"/>
              </a:lnSpc>
            </a:pPr>
            <a:r>
              <a:rPr lang="en-US" sz="8800" spc="259">
                <a:solidFill>
                  <a:srgbClr val="3B64C9"/>
                </a:solidFill>
                <a:ea typeface="Arimo" panose="020B0604020202020204"/>
              </a:rPr>
              <a:t>问 题 描 述</a:t>
            </a:r>
            <a:endParaRPr lang="en-US" sz="8800" spc="259">
              <a:solidFill>
                <a:srgbClr val="3B64C9"/>
              </a:solidFill>
              <a:ea typeface="Arimo" panose="020B0604020202020204"/>
            </a:endParaRPr>
          </a:p>
          <a:p>
            <a:pPr algn="l">
              <a:lnSpc>
                <a:spcPts val="11950"/>
              </a:lnSpc>
            </a:pPr>
            <a:endParaRPr lang="en-US" sz="8800" spc="259">
              <a:solidFill>
                <a:srgbClr val="3B64C9"/>
              </a:solidFill>
              <a:ea typeface="Arimo" panose="020B0604020202020204"/>
            </a:endParaRPr>
          </a:p>
        </p:txBody>
      </p:sp>
      <p:sp>
        <p:nvSpPr>
          <p:cNvPr id="19" name="TextBox 19"/>
          <p:cNvSpPr txBox="1"/>
          <p:nvPr/>
        </p:nvSpPr>
        <p:spPr>
          <a:xfrm>
            <a:off x="6228911" y="5520916"/>
            <a:ext cx="11678089" cy="1179287"/>
          </a:xfrm>
          <a:prstGeom prst="rect">
            <a:avLst/>
          </a:prstGeom>
        </p:spPr>
        <p:txBody>
          <a:bodyPr lIns="0" tIns="0" rIns="0" bIns="0" rtlCol="0" anchor="t">
            <a:spAutoFit/>
          </a:bodyPr>
          <a:lstStyle/>
          <a:p>
            <a:pPr algn="l">
              <a:lnSpc>
                <a:spcPts val="4540"/>
              </a:lnSpc>
            </a:pPr>
            <a:r>
              <a:rPr lang="en-US" sz="3245" spc="2595">
                <a:solidFill>
                  <a:srgbClr val="828489">
                    <a:alpha val="50588"/>
                  </a:srgbClr>
                </a:solidFill>
                <a:latin typeface="Ablation"/>
              </a:rPr>
              <a:t>Problem Description</a:t>
            </a:r>
            <a:endParaRPr lang="en-US" sz="3245" spc="2595">
              <a:solidFill>
                <a:srgbClr val="828489">
                  <a:alpha val="50588"/>
                </a:srgbClr>
              </a:solidFill>
              <a:latin typeface="Ablation"/>
            </a:endParaRPr>
          </a:p>
          <a:p>
            <a:pPr algn="l">
              <a:lnSpc>
                <a:spcPts val="4540"/>
              </a:lnSpc>
            </a:pPr>
            <a:endParaRPr lang="en-US" sz="3245" spc="2595">
              <a:solidFill>
                <a:srgbClr val="828489">
                  <a:alpha val="50588"/>
                </a:srgbClr>
              </a:solidFill>
              <a:latin typeface="Ablation"/>
            </a:endParaRPr>
          </a:p>
        </p:txBody>
      </p:sp>
      <p:grpSp>
        <p:nvGrpSpPr>
          <p:cNvPr id="20" name="Group 20"/>
          <p:cNvGrpSpPr/>
          <p:nvPr/>
        </p:nvGrpSpPr>
        <p:grpSpPr>
          <a:xfrm rot="-10800000">
            <a:off x="16286542" y="9015111"/>
            <a:ext cx="486379" cy="486379"/>
            <a:chOff x="0" y="0"/>
            <a:chExt cx="648505" cy="648505"/>
          </a:xfrm>
        </p:grpSpPr>
        <p:sp>
          <p:nvSpPr>
            <p:cNvPr id="21" name="Freeform 21"/>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grpSp>
        <p:nvGrpSpPr>
          <p:cNvPr id="22" name="Group 22"/>
          <p:cNvGrpSpPr/>
          <p:nvPr/>
        </p:nvGrpSpPr>
        <p:grpSpPr>
          <a:xfrm rot="-10800000">
            <a:off x="15800163" y="9015111"/>
            <a:ext cx="486379" cy="486379"/>
            <a:chOff x="0" y="0"/>
            <a:chExt cx="648505" cy="648505"/>
          </a:xfrm>
        </p:grpSpPr>
        <p:sp>
          <p:nvSpPr>
            <p:cNvPr id="23" name="Freeform 23"/>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sp>
        <p:nvSpPr>
          <p:cNvPr id="24" name="Freeform 24"/>
          <p:cNvSpPr/>
          <p:nvPr/>
        </p:nvSpPr>
        <p:spPr>
          <a:xfrm>
            <a:off x="2070525" y="3253385"/>
            <a:ext cx="3420327" cy="362275"/>
          </a:xfrm>
          <a:custGeom>
            <a:avLst/>
            <a:gdLst/>
            <a:ahLst/>
            <a:cxnLst/>
            <a:rect l="l" t="t" r="r" b="b"/>
            <a:pathLst>
              <a:path w="3420327" h="362275">
                <a:moveTo>
                  <a:pt x="0" y="0"/>
                </a:moveTo>
                <a:lnTo>
                  <a:pt x="3420327" y="0"/>
                </a:lnTo>
                <a:lnTo>
                  <a:pt x="3420327" y="362275"/>
                </a:lnTo>
                <a:lnTo>
                  <a:pt x="0" y="3622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a:off x="-1312332" y="7347662"/>
            <a:ext cx="4992486" cy="4986245"/>
            <a:chOff x="0" y="0"/>
            <a:chExt cx="6656648" cy="6648327"/>
          </a:xfrm>
        </p:grpSpPr>
        <p:sp>
          <p:nvSpPr>
            <p:cNvPr id="5" name="Freeform 5"/>
            <p:cNvSpPr/>
            <p:nvPr/>
          </p:nvSpPr>
          <p:spPr>
            <a:xfrm>
              <a:off x="0" y="0"/>
              <a:ext cx="6656705" cy="6648323"/>
            </a:xfrm>
            <a:custGeom>
              <a:avLst/>
              <a:gdLst/>
              <a:ahLst/>
              <a:cxnLst/>
              <a:rect l="l" t="t" r="r" b="b"/>
              <a:pathLst>
                <a:path w="6656705" h="6648323">
                  <a:moveTo>
                    <a:pt x="0" y="0"/>
                  </a:moveTo>
                  <a:lnTo>
                    <a:pt x="6656705" y="0"/>
                  </a:lnTo>
                  <a:lnTo>
                    <a:pt x="6656705" y="6648323"/>
                  </a:lnTo>
                  <a:lnTo>
                    <a:pt x="0" y="6648323"/>
                  </a:lnTo>
                  <a:lnTo>
                    <a:pt x="0" y="0"/>
                  </a:lnTo>
                  <a:close/>
                </a:path>
              </a:pathLst>
            </a:custGeom>
            <a:blipFill>
              <a:blip r:embed="rId2"/>
              <a:stretch>
                <a:fillRect t="-62" b="-62"/>
              </a:stretch>
            </a:blipFill>
          </p:spPr>
        </p:sp>
      </p:grpSp>
      <p:grpSp>
        <p:nvGrpSpPr>
          <p:cNvPr id="6" name="Group 6"/>
          <p:cNvGrpSpPr/>
          <p:nvPr/>
        </p:nvGrpSpPr>
        <p:grpSpPr>
          <a:xfrm rot="-4635726">
            <a:off x="15304821" y="2231754"/>
            <a:ext cx="6860994" cy="4399612"/>
            <a:chOff x="0" y="0"/>
            <a:chExt cx="9147992" cy="5866149"/>
          </a:xfrm>
        </p:grpSpPr>
        <p:sp>
          <p:nvSpPr>
            <p:cNvPr id="7" name="Freeform 7"/>
            <p:cNvSpPr/>
            <p:nvPr/>
          </p:nvSpPr>
          <p:spPr>
            <a:xfrm>
              <a:off x="0" y="0"/>
              <a:ext cx="9147937" cy="5866130"/>
            </a:xfrm>
            <a:custGeom>
              <a:avLst/>
              <a:gdLst/>
              <a:ahLst/>
              <a:cxnLst/>
              <a:rect l="l" t="t" r="r" b="b"/>
              <a:pathLst>
                <a:path w="9147937" h="5866130">
                  <a:moveTo>
                    <a:pt x="0" y="0"/>
                  </a:moveTo>
                  <a:lnTo>
                    <a:pt x="9147937" y="0"/>
                  </a:lnTo>
                  <a:lnTo>
                    <a:pt x="9147937" y="5866130"/>
                  </a:lnTo>
                  <a:lnTo>
                    <a:pt x="0" y="5866130"/>
                  </a:lnTo>
                  <a:lnTo>
                    <a:pt x="0" y="0"/>
                  </a:lnTo>
                  <a:close/>
                </a:path>
              </a:pathLst>
            </a:custGeom>
            <a:blipFill>
              <a:blip r:embed="rId3"/>
              <a:stretch>
                <a:fillRect/>
              </a:stretch>
            </a:blipFill>
          </p:spPr>
        </p:sp>
      </p:grpSp>
      <p:grpSp>
        <p:nvGrpSpPr>
          <p:cNvPr id="8" name="Group 8"/>
          <p:cNvGrpSpPr/>
          <p:nvPr/>
        </p:nvGrpSpPr>
        <p:grpSpPr>
          <a:xfrm>
            <a:off x="-1133315" y="-1272534"/>
            <a:ext cx="3774282" cy="3745975"/>
            <a:chOff x="0" y="0"/>
            <a:chExt cx="5032376" cy="4994633"/>
          </a:xfrm>
        </p:grpSpPr>
        <p:sp>
          <p:nvSpPr>
            <p:cNvPr id="9" name="Freeform 9"/>
            <p:cNvSpPr/>
            <p:nvPr/>
          </p:nvSpPr>
          <p:spPr>
            <a:xfrm>
              <a:off x="0" y="0"/>
              <a:ext cx="5032375" cy="4994656"/>
            </a:xfrm>
            <a:custGeom>
              <a:avLst/>
              <a:gdLst/>
              <a:ahLst/>
              <a:cxnLst/>
              <a:rect l="l" t="t" r="r" b="b"/>
              <a:pathLst>
                <a:path w="5032375" h="4994656">
                  <a:moveTo>
                    <a:pt x="0" y="0"/>
                  </a:moveTo>
                  <a:lnTo>
                    <a:pt x="5032375" y="0"/>
                  </a:lnTo>
                  <a:lnTo>
                    <a:pt x="5032375" y="4994656"/>
                  </a:lnTo>
                  <a:lnTo>
                    <a:pt x="0" y="4994656"/>
                  </a:lnTo>
                  <a:lnTo>
                    <a:pt x="0" y="0"/>
                  </a:lnTo>
                  <a:close/>
                </a:path>
              </a:pathLst>
            </a:custGeom>
            <a:blipFill>
              <a:blip r:embed="rId4"/>
              <a:stretch>
                <a:fillRect l="-45" r="-45"/>
              </a:stretch>
            </a:blipFill>
          </p:spPr>
        </p:sp>
      </p:grpSp>
      <p:sp>
        <p:nvSpPr>
          <p:cNvPr id="10" name="TextBox 10"/>
          <p:cNvSpPr txBox="1"/>
          <p:nvPr/>
        </p:nvSpPr>
        <p:spPr>
          <a:xfrm>
            <a:off x="1183911" y="576943"/>
            <a:ext cx="5710671" cy="1181100"/>
          </a:xfrm>
          <a:prstGeom prst="rect">
            <a:avLst/>
          </a:prstGeom>
        </p:spPr>
        <p:txBody>
          <a:bodyPr lIns="0" tIns="0" rIns="0" bIns="0" rtlCol="0" anchor="t">
            <a:spAutoFit/>
          </a:bodyPr>
          <a:lstStyle/>
          <a:p>
            <a:pPr algn="l">
              <a:lnSpc>
                <a:spcPts val="8400"/>
              </a:lnSpc>
            </a:pPr>
            <a:r>
              <a:rPr lang="en-US" sz="6000">
                <a:solidFill>
                  <a:srgbClr val="3B64C9"/>
                </a:solidFill>
                <a:ea typeface="Arimo" panose="020B0604020202020204"/>
              </a:rPr>
              <a:t>问题描述</a:t>
            </a:r>
            <a:endParaRPr lang="en-US" sz="6000">
              <a:solidFill>
                <a:srgbClr val="3B64C9"/>
              </a:solidFill>
              <a:ea typeface="Arimo" panose="020B0604020202020204"/>
            </a:endParaRPr>
          </a:p>
        </p:txBody>
      </p:sp>
      <p:grpSp>
        <p:nvGrpSpPr>
          <p:cNvPr id="11" name="Group 11"/>
          <p:cNvGrpSpPr/>
          <p:nvPr/>
        </p:nvGrpSpPr>
        <p:grpSpPr>
          <a:xfrm>
            <a:off x="17310017" y="380351"/>
            <a:ext cx="19050" cy="3739590"/>
            <a:chOff x="0" y="0"/>
            <a:chExt cx="25400" cy="4986120"/>
          </a:xfrm>
        </p:grpSpPr>
        <p:sp>
          <p:nvSpPr>
            <p:cNvPr id="12" name="Freeform 12"/>
            <p:cNvSpPr/>
            <p:nvPr/>
          </p:nvSpPr>
          <p:spPr>
            <a:xfrm>
              <a:off x="0" y="12700"/>
              <a:ext cx="25400" cy="4960747"/>
            </a:xfrm>
            <a:custGeom>
              <a:avLst/>
              <a:gdLst/>
              <a:ahLst/>
              <a:cxnLst/>
              <a:rect l="l" t="t" r="r" b="b"/>
              <a:pathLst>
                <a:path w="25400" h="4960747">
                  <a:moveTo>
                    <a:pt x="0" y="4960747"/>
                  </a:moveTo>
                  <a:lnTo>
                    <a:pt x="0" y="0"/>
                  </a:lnTo>
                  <a:lnTo>
                    <a:pt x="25400" y="0"/>
                  </a:lnTo>
                  <a:lnTo>
                    <a:pt x="25400" y="4960747"/>
                  </a:lnTo>
                  <a:close/>
                </a:path>
              </a:pathLst>
            </a:custGeom>
            <a:solidFill>
              <a:srgbClr val="AEAEAF">
                <a:alpha val="89804"/>
              </a:srgbClr>
            </a:solidFill>
          </p:spPr>
        </p:sp>
      </p:grpSp>
      <p:grpSp>
        <p:nvGrpSpPr>
          <p:cNvPr id="13" name="Group 13"/>
          <p:cNvGrpSpPr/>
          <p:nvPr/>
        </p:nvGrpSpPr>
        <p:grpSpPr>
          <a:xfrm>
            <a:off x="17076352" y="600453"/>
            <a:ext cx="486379" cy="486379"/>
            <a:chOff x="0" y="0"/>
            <a:chExt cx="648505" cy="648505"/>
          </a:xfrm>
        </p:grpSpPr>
        <p:sp>
          <p:nvSpPr>
            <p:cNvPr id="14" name="Freeform 14"/>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grpSp>
        <p:nvGrpSpPr>
          <p:cNvPr id="15" name="Group 15"/>
          <p:cNvGrpSpPr/>
          <p:nvPr/>
        </p:nvGrpSpPr>
        <p:grpSpPr>
          <a:xfrm>
            <a:off x="1174386" y="8973941"/>
            <a:ext cx="19050" cy="876370"/>
            <a:chOff x="0" y="0"/>
            <a:chExt cx="25400" cy="1168493"/>
          </a:xfrm>
        </p:grpSpPr>
        <p:sp>
          <p:nvSpPr>
            <p:cNvPr id="16" name="Freeform 16"/>
            <p:cNvSpPr/>
            <p:nvPr/>
          </p:nvSpPr>
          <p:spPr>
            <a:xfrm>
              <a:off x="0" y="12700"/>
              <a:ext cx="25400" cy="1143127"/>
            </a:xfrm>
            <a:custGeom>
              <a:avLst/>
              <a:gdLst/>
              <a:ahLst/>
              <a:cxnLst/>
              <a:rect l="l" t="t" r="r" b="b"/>
              <a:pathLst>
                <a:path w="25400" h="1143127">
                  <a:moveTo>
                    <a:pt x="25400" y="0"/>
                  </a:moveTo>
                  <a:lnTo>
                    <a:pt x="25400" y="1143127"/>
                  </a:lnTo>
                  <a:lnTo>
                    <a:pt x="0" y="1143127"/>
                  </a:lnTo>
                  <a:lnTo>
                    <a:pt x="0" y="0"/>
                  </a:lnTo>
                  <a:close/>
                </a:path>
              </a:pathLst>
            </a:custGeom>
            <a:solidFill>
              <a:srgbClr val="AEAEAF">
                <a:alpha val="89804"/>
              </a:srgbClr>
            </a:solidFill>
          </p:spPr>
        </p:sp>
      </p:grpSp>
      <p:grpSp>
        <p:nvGrpSpPr>
          <p:cNvPr id="17" name="Group 17"/>
          <p:cNvGrpSpPr/>
          <p:nvPr/>
        </p:nvGrpSpPr>
        <p:grpSpPr>
          <a:xfrm>
            <a:off x="744301" y="9401175"/>
            <a:ext cx="2711714" cy="19050"/>
            <a:chOff x="0" y="0"/>
            <a:chExt cx="3615619" cy="25400"/>
          </a:xfrm>
        </p:grpSpPr>
        <p:sp>
          <p:nvSpPr>
            <p:cNvPr id="18" name="Freeform 18"/>
            <p:cNvSpPr/>
            <p:nvPr/>
          </p:nvSpPr>
          <p:spPr>
            <a:xfrm>
              <a:off x="12700" y="0"/>
              <a:ext cx="3590163" cy="25400"/>
            </a:xfrm>
            <a:custGeom>
              <a:avLst/>
              <a:gdLst/>
              <a:ahLst/>
              <a:cxnLst/>
              <a:rect l="l" t="t" r="r" b="b"/>
              <a:pathLst>
                <a:path w="3590163" h="25400">
                  <a:moveTo>
                    <a:pt x="0" y="0"/>
                  </a:moveTo>
                  <a:lnTo>
                    <a:pt x="3590163" y="0"/>
                  </a:lnTo>
                  <a:lnTo>
                    <a:pt x="3590163" y="25400"/>
                  </a:lnTo>
                  <a:lnTo>
                    <a:pt x="0" y="25400"/>
                  </a:lnTo>
                  <a:close/>
                </a:path>
              </a:pathLst>
            </a:custGeom>
            <a:solidFill>
              <a:srgbClr val="AEAEAF">
                <a:alpha val="89804"/>
              </a:srgbClr>
            </a:solidFill>
          </p:spPr>
        </p:sp>
      </p:grpSp>
      <p:grpSp>
        <p:nvGrpSpPr>
          <p:cNvPr id="19" name="Group 19"/>
          <p:cNvGrpSpPr/>
          <p:nvPr/>
        </p:nvGrpSpPr>
        <p:grpSpPr>
          <a:xfrm>
            <a:off x="17310017" y="7548130"/>
            <a:ext cx="19050" cy="2302181"/>
            <a:chOff x="0" y="0"/>
            <a:chExt cx="25400" cy="3069575"/>
          </a:xfrm>
        </p:grpSpPr>
        <p:sp>
          <p:nvSpPr>
            <p:cNvPr id="20" name="Freeform 20"/>
            <p:cNvSpPr/>
            <p:nvPr/>
          </p:nvSpPr>
          <p:spPr>
            <a:xfrm>
              <a:off x="0" y="12700"/>
              <a:ext cx="25400" cy="3044190"/>
            </a:xfrm>
            <a:custGeom>
              <a:avLst/>
              <a:gdLst/>
              <a:ahLst/>
              <a:cxnLst/>
              <a:rect l="l" t="t" r="r" b="b"/>
              <a:pathLst>
                <a:path w="25400" h="3044190">
                  <a:moveTo>
                    <a:pt x="25400" y="0"/>
                  </a:moveTo>
                  <a:lnTo>
                    <a:pt x="25400" y="3044190"/>
                  </a:lnTo>
                  <a:lnTo>
                    <a:pt x="0" y="3044190"/>
                  </a:lnTo>
                  <a:lnTo>
                    <a:pt x="0" y="0"/>
                  </a:lnTo>
                  <a:close/>
                </a:path>
              </a:pathLst>
            </a:custGeom>
            <a:solidFill>
              <a:srgbClr val="AEAEAF">
                <a:alpha val="89804"/>
              </a:srgbClr>
            </a:solidFill>
          </p:spPr>
        </p:sp>
      </p:grpSp>
      <p:grpSp>
        <p:nvGrpSpPr>
          <p:cNvPr id="21" name="Group 21"/>
          <p:cNvGrpSpPr/>
          <p:nvPr/>
        </p:nvGrpSpPr>
        <p:grpSpPr>
          <a:xfrm>
            <a:off x="16257499" y="9401175"/>
            <a:ext cx="1286200" cy="19050"/>
            <a:chOff x="0" y="0"/>
            <a:chExt cx="1714933" cy="25400"/>
          </a:xfrm>
        </p:grpSpPr>
        <p:sp>
          <p:nvSpPr>
            <p:cNvPr id="22" name="Freeform 22"/>
            <p:cNvSpPr/>
            <p:nvPr/>
          </p:nvSpPr>
          <p:spPr>
            <a:xfrm>
              <a:off x="12700" y="0"/>
              <a:ext cx="1689481" cy="25400"/>
            </a:xfrm>
            <a:custGeom>
              <a:avLst/>
              <a:gdLst/>
              <a:ahLst/>
              <a:cxnLst/>
              <a:rect l="l" t="t" r="r" b="b"/>
              <a:pathLst>
                <a:path w="1689481" h="25400">
                  <a:moveTo>
                    <a:pt x="0" y="0"/>
                  </a:moveTo>
                  <a:lnTo>
                    <a:pt x="1689481" y="0"/>
                  </a:lnTo>
                  <a:lnTo>
                    <a:pt x="1689481" y="25400"/>
                  </a:lnTo>
                  <a:lnTo>
                    <a:pt x="0" y="25400"/>
                  </a:lnTo>
                  <a:close/>
                </a:path>
              </a:pathLst>
            </a:custGeom>
            <a:solidFill>
              <a:srgbClr val="AEAEAF">
                <a:alpha val="89804"/>
              </a:srgbClr>
            </a:solidFill>
          </p:spPr>
        </p:sp>
      </p:grpSp>
      <p:sp>
        <p:nvSpPr>
          <p:cNvPr id="23" name="TextBox 23"/>
          <p:cNvSpPr txBox="1"/>
          <p:nvPr/>
        </p:nvSpPr>
        <p:spPr>
          <a:xfrm>
            <a:off x="16394489" y="8518642"/>
            <a:ext cx="751293" cy="739658"/>
          </a:xfrm>
          <a:prstGeom prst="rect">
            <a:avLst/>
          </a:prstGeom>
        </p:spPr>
        <p:txBody>
          <a:bodyPr lIns="0" tIns="0" rIns="0" bIns="0" rtlCol="0" anchor="t">
            <a:spAutoFit/>
          </a:bodyPr>
          <a:lstStyle/>
          <a:p>
            <a:pPr algn="r">
              <a:lnSpc>
                <a:spcPts val="5130"/>
              </a:lnSpc>
            </a:pPr>
            <a:r>
              <a:rPr lang="en-US" sz="3665">
                <a:solidFill>
                  <a:srgbClr val="AEAEAF"/>
                </a:solidFill>
                <a:latin typeface="Arimo" panose="020B0604020202020204"/>
              </a:rPr>
              <a:t>02</a:t>
            </a:r>
            <a:endParaRPr lang="en-US" sz="3665">
              <a:solidFill>
                <a:srgbClr val="AEAEAF"/>
              </a:solidFill>
              <a:latin typeface="Arimo" panose="020B0604020202020204"/>
            </a:endParaRPr>
          </a:p>
        </p:txBody>
      </p:sp>
      <p:grpSp>
        <p:nvGrpSpPr>
          <p:cNvPr id="24" name="Group 24"/>
          <p:cNvGrpSpPr/>
          <p:nvPr/>
        </p:nvGrpSpPr>
        <p:grpSpPr>
          <a:xfrm rot="-10800000">
            <a:off x="1933055" y="1530428"/>
            <a:ext cx="486379" cy="486379"/>
            <a:chOff x="0" y="0"/>
            <a:chExt cx="648505" cy="648505"/>
          </a:xfrm>
        </p:grpSpPr>
        <p:sp>
          <p:nvSpPr>
            <p:cNvPr id="25" name="Freeform 25"/>
            <p:cNvSpPr/>
            <p:nvPr/>
          </p:nvSpPr>
          <p:spPr>
            <a:xfrm>
              <a:off x="0" y="0"/>
              <a:ext cx="648462" cy="648462"/>
            </a:xfrm>
            <a:custGeom>
              <a:avLst/>
              <a:gdLst/>
              <a:ahLst/>
              <a:cxnLst/>
              <a:rect l="l" t="t" r="r" b="b"/>
              <a:pathLst>
                <a:path w="648462" h="648462">
                  <a:moveTo>
                    <a:pt x="0" y="0"/>
                  </a:moveTo>
                  <a:lnTo>
                    <a:pt x="648462" y="0"/>
                  </a:lnTo>
                  <a:lnTo>
                    <a:pt x="648462" y="648462"/>
                  </a:lnTo>
                  <a:lnTo>
                    <a:pt x="0" y="648462"/>
                  </a:lnTo>
                  <a:lnTo>
                    <a:pt x="0" y="0"/>
                  </a:lnTo>
                  <a:close/>
                </a:path>
              </a:pathLst>
            </a:custGeom>
            <a:blipFill>
              <a:blip r:embed="rId5"/>
              <a:stretch>
                <a:fillRect r="-6" b="-6"/>
              </a:stretch>
            </a:blipFill>
          </p:spPr>
        </p:sp>
      </p:grpSp>
      <p:sp>
        <p:nvSpPr>
          <p:cNvPr id="26" name="TextBox 26"/>
          <p:cNvSpPr txBox="1"/>
          <p:nvPr/>
        </p:nvSpPr>
        <p:spPr>
          <a:xfrm>
            <a:off x="1705437" y="1651263"/>
            <a:ext cx="8890027" cy="7017385"/>
          </a:xfrm>
          <a:prstGeom prst="rect">
            <a:avLst/>
          </a:prstGeom>
        </p:spPr>
        <p:txBody>
          <a:bodyPr lIns="0" tIns="0" rIns="0" bIns="0" rtlCol="0" anchor="t">
            <a:spAutoFit/>
          </a:bodyPr>
          <a:lstStyle/>
          <a:p>
            <a:pPr algn="l">
              <a:lnSpc>
                <a:spcPts val="2880"/>
              </a:lnSpc>
            </a:pP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在网约车平台下的司乘匹配设计过程中，记网约车司机集合为D</a:t>
            </a:r>
            <a:r>
              <a:rPr lang="en-US" sz="2400" dirty="0">
                <a:solidFill>
                  <a:srgbClr val="737373"/>
                </a:solidFill>
                <a:latin typeface="Arimo" panose="020B0604020202020204"/>
                <a:ea typeface="Arimo" panose="020B0604020202020204"/>
              </a:rPr>
              <a:t> = {d1 , d2 ,  …  ,  </a:t>
            </a:r>
            <a:r>
              <a:rPr lang="en-US" sz="2400" dirty="0" err="1">
                <a:solidFill>
                  <a:srgbClr val="737373"/>
                </a:solidFill>
                <a:latin typeface="Arimo" panose="020B0604020202020204"/>
                <a:ea typeface="Arimo" panose="020B0604020202020204"/>
              </a:rPr>
              <a:t>dn</a:t>
            </a:r>
            <a:r>
              <a:rPr lang="en-US" sz="2400" dirty="0">
                <a:solidFill>
                  <a:srgbClr val="737373"/>
                </a:solidFill>
                <a:latin typeface="Arimo" panose="020B0604020202020204"/>
                <a:ea typeface="Arimo" panose="020B0604020202020204"/>
              </a:rPr>
              <a:t> } ，</a:t>
            </a:r>
            <a:r>
              <a:rPr lang="en-US" sz="2400" dirty="0" err="1">
                <a:solidFill>
                  <a:srgbClr val="737373"/>
                </a:solidFill>
                <a:latin typeface="Arimo" panose="020B0604020202020204"/>
                <a:ea typeface="Arimo" panose="020B0604020202020204"/>
              </a:rPr>
              <a:t>其中</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dj</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表示第j</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个司机；乘客集合为P</a:t>
            </a:r>
            <a:r>
              <a:rPr lang="en-US" sz="2400" dirty="0">
                <a:solidFill>
                  <a:srgbClr val="737373"/>
                </a:solidFill>
                <a:latin typeface="Arimo" panose="020B0604020202020204"/>
                <a:ea typeface="Arimo" panose="020B0604020202020204"/>
              </a:rPr>
              <a:t> = {p1 , p2 , …  ,pm }，</a:t>
            </a:r>
            <a:r>
              <a:rPr lang="en-US" sz="2400" dirty="0" err="1">
                <a:solidFill>
                  <a:srgbClr val="737373"/>
                </a:solidFill>
                <a:latin typeface="Arimo" panose="020B0604020202020204"/>
                <a:ea typeface="Arimo" panose="020B0604020202020204"/>
              </a:rPr>
              <a:t>其中</a:t>
            </a:r>
            <a:r>
              <a:rPr lang="en-US" sz="2400" dirty="0">
                <a:solidFill>
                  <a:srgbClr val="737373"/>
                </a:solidFill>
                <a:latin typeface="Arimo" panose="020B0604020202020204"/>
                <a:ea typeface="Arimo" panose="020B0604020202020204"/>
              </a:rPr>
              <a:t> pi  </a:t>
            </a:r>
            <a:r>
              <a:rPr lang="en-US" sz="2400" dirty="0" err="1">
                <a:solidFill>
                  <a:srgbClr val="737373"/>
                </a:solidFill>
                <a:latin typeface="Arimo" panose="020B0604020202020204"/>
                <a:ea typeface="Arimo" panose="020B0604020202020204"/>
              </a:rPr>
              <a:t>表示第i</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个乘客。平台对司机进行</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评价的属性集合为</a:t>
            </a:r>
            <a:r>
              <a:rPr lang="en-US" sz="2400" dirty="0">
                <a:solidFill>
                  <a:srgbClr val="737373"/>
                </a:solidFill>
                <a:latin typeface="Arimo" panose="020B0604020202020204"/>
                <a:ea typeface="Arimo" panose="020B0604020202020204"/>
              </a:rPr>
              <a:t> C = {c1 , c2 , …   , </a:t>
            </a:r>
            <a:r>
              <a:rPr lang="en-US" sz="2400" dirty="0" err="1">
                <a:solidFill>
                  <a:srgbClr val="737373"/>
                </a:solidFill>
                <a:latin typeface="Arimo" panose="020B0604020202020204"/>
                <a:ea typeface="Arimo" panose="020B0604020202020204"/>
              </a:rPr>
              <a:t>cf</a:t>
            </a:r>
            <a:r>
              <a:rPr lang="en-US" sz="2400" dirty="0">
                <a:solidFill>
                  <a:srgbClr val="737373"/>
                </a:solidFill>
                <a:latin typeface="Arimo" panose="020B0604020202020204"/>
                <a:ea typeface="Arimo" panose="020B0604020202020204"/>
              </a:rPr>
              <a:t>   } ，</a:t>
            </a:r>
            <a:r>
              <a:rPr lang="en-US" sz="2400" dirty="0" err="1">
                <a:solidFill>
                  <a:srgbClr val="737373"/>
                </a:solidFill>
                <a:latin typeface="Arimo" panose="020B0604020202020204"/>
                <a:ea typeface="Arimo" panose="020B0604020202020204"/>
              </a:rPr>
              <a:t>其中</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ch</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表示第h</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个属性</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评价属性可以为司机的服务分值、等待时间、性别等。司机属性集合C</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所对应的权重向量为W</a:t>
            </a:r>
            <a:r>
              <a:rPr lang="en-US" sz="2400" dirty="0">
                <a:solidFill>
                  <a:srgbClr val="737373"/>
                </a:solidFill>
                <a:latin typeface="Arimo" panose="020B0604020202020204"/>
                <a:ea typeface="Arimo" panose="020B0604020202020204"/>
              </a:rPr>
              <a:t> = (w1 , w2 , …  ,   </a:t>
            </a:r>
            <a:r>
              <a:rPr lang="en-US" sz="2400" dirty="0" err="1">
                <a:solidFill>
                  <a:srgbClr val="737373"/>
                </a:solidFill>
                <a:latin typeface="Arimo" panose="020B0604020202020204"/>
                <a:ea typeface="Arimo" panose="020B0604020202020204"/>
              </a:rPr>
              <a:t>wf</a:t>
            </a:r>
            <a:r>
              <a:rPr lang="en-US" sz="2400" dirty="0">
                <a:solidFill>
                  <a:srgbClr val="737373"/>
                </a:solidFill>
                <a:latin typeface="Arimo" panose="020B0604020202020204"/>
                <a:ea typeface="Arimo" panose="020B0604020202020204"/>
              </a:rPr>
              <a:t>   ) ，	</a:t>
            </a:r>
            <a:r>
              <a:rPr lang="en-US" sz="2400" dirty="0" err="1">
                <a:solidFill>
                  <a:srgbClr val="737373"/>
                </a:solidFill>
                <a:latin typeface="Arimo" panose="020B0604020202020204"/>
                <a:ea typeface="Arimo" panose="020B0604020202020204"/>
              </a:rPr>
              <a:t>其中wh</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为ch</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的权重</a:t>
            </a:r>
            <a:r>
              <a:rPr lang="en-US" sz="2400" dirty="0">
                <a:solidFill>
                  <a:srgbClr val="737373"/>
                </a:solidFill>
                <a:latin typeface="Arimo" panose="020B0604020202020204"/>
                <a:ea typeface="Arimo" panose="020B0604020202020204"/>
              </a:rPr>
              <a:t>， 且满足0 &lt; </a:t>
            </a:r>
            <a:r>
              <a:rPr lang="en-US" sz="2400" dirty="0" err="1">
                <a:solidFill>
                  <a:srgbClr val="737373"/>
                </a:solidFill>
                <a:latin typeface="Arimo" panose="020B0604020202020204"/>
                <a:ea typeface="Arimo" panose="020B0604020202020204"/>
              </a:rPr>
              <a:t>wh</a:t>
            </a:r>
            <a:r>
              <a:rPr lang="en-US" sz="2400" dirty="0">
                <a:solidFill>
                  <a:srgbClr val="737373"/>
                </a:solidFill>
                <a:latin typeface="Arimo" panose="020B0604020202020204"/>
                <a:ea typeface="Arimo" panose="020B0604020202020204"/>
              </a:rPr>
              <a:t>  &lt; 1 ， </a:t>
            </a:r>
            <a:r>
              <a:rPr lang="en-US" sz="2400" dirty="0" err="1">
                <a:solidFill>
                  <a:srgbClr val="737373"/>
                </a:solidFill>
                <a:latin typeface="Arimo" panose="020B0604020202020204"/>
                <a:ea typeface="Arimo" panose="020B0604020202020204"/>
              </a:rPr>
              <a:t>Σh</a:t>
            </a:r>
            <a:r>
              <a:rPr lang="en-US" sz="2400" dirty="0">
                <a:solidFill>
                  <a:srgbClr val="737373"/>
                </a:solidFill>
                <a:latin typeface="Arimo" panose="020B0604020202020204"/>
                <a:ea typeface="Arimo" panose="020B0604020202020204"/>
              </a:rPr>
              <a:t>(f) =1 </a:t>
            </a:r>
            <a:r>
              <a:rPr lang="en-US" sz="2400" dirty="0" err="1">
                <a:solidFill>
                  <a:srgbClr val="737373"/>
                </a:solidFill>
                <a:latin typeface="Arimo" panose="020B0604020202020204"/>
                <a:ea typeface="Arimo" panose="020B0604020202020204"/>
              </a:rPr>
              <a:t>wh</a:t>
            </a:r>
            <a:r>
              <a:rPr lang="en-US" sz="2400" dirty="0">
                <a:solidFill>
                  <a:srgbClr val="737373"/>
                </a:solidFill>
                <a:latin typeface="Arimo" panose="020B0604020202020204"/>
                <a:ea typeface="Arimo" panose="020B0604020202020204"/>
              </a:rPr>
              <a:t>  = 1。设ojh </a:t>
            </a:r>
            <a:r>
              <a:rPr lang="en-US" sz="2400" dirty="0" err="1">
                <a:solidFill>
                  <a:srgbClr val="737373"/>
                </a:solidFill>
                <a:latin typeface="Arimo" panose="020B0604020202020204"/>
                <a:ea typeface="Arimo" panose="020B0604020202020204"/>
              </a:rPr>
              <a:t>为平台给出的司机</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dj</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关于属性ch</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的客观评价值</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eih</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为乘客</a:t>
            </a:r>
            <a:r>
              <a:rPr lang="en-US" sz="2400" dirty="0">
                <a:solidFill>
                  <a:srgbClr val="737373"/>
                </a:solidFill>
                <a:latin typeface="Arimo" panose="020B0604020202020204"/>
                <a:ea typeface="Arimo" panose="020B0604020202020204"/>
              </a:rPr>
              <a:t> pi  </a:t>
            </a:r>
            <a:r>
              <a:rPr lang="en-US" sz="2400" dirty="0" err="1">
                <a:solidFill>
                  <a:srgbClr val="737373"/>
                </a:solidFill>
                <a:latin typeface="Arimo" panose="020B0604020202020204"/>
                <a:ea typeface="Arimo" panose="020B0604020202020204"/>
              </a:rPr>
              <a:t>给出的关于属性ch</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的期望值。现实生活中</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乘客针对司机进行评价的属性有多种类型</a:t>
            </a:r>
            <a:r>
              <a:rPr lang="en-US" sz="2400" dirty="0">
                <a:solidFill>
                  <a:srgbClr val="737373"/>
                </a:solidFill>
                <a:latin typeface="Arimo" panose="020B0604020202020204"/>
                <a:ea typeface="Arimo" panose="020B0604020202020204"/>
              </a:rPr>
              <a:t>， </a:t>
            </a:r>
            <a:endParaRPr lang="en-US" sz="2400" dirty="0">
              <a:solidFill>
                <a:srgbClr val="737373"/>
              </a:solidFill>
              <a:latin typeface="Arimo" panose="020B0604020202020204"/>
              <a:ea typeface="Arimo" panose="020B0604020202020204"/>
            </a:endParaRPr>
          </a:p>
          <a:p>
            <a:pPr indent="457200" algn="l">
              <a:lnSpc>
                <a:spcPts val="2880"/>
              </a:lnSpc>
            </a:pPr>
            <a:r>
              <a:rPr lang="en-US" sz="2400" dirty="0" err="1">
                <a:solidFill>
                  <a:srgbClr val="737373"/>
                </a:solidFill>
                <a:latin typeface="Arimo" panose="020B0604020202020204"/>
                <a:ea typeface="Arimo" panose="020B0604020202020204"/>
              </a:rPr>
              <a:t>文中主要考虑如下三种类型</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清晰数、语言评价值、无序枚举型。例如，乘客对司机的“服务分值</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给出的评价信息为清晰数类型</a:t>
            </a:r>
            <a:r>
              <a:rPr lang="en-US" sz="2400" dirty="0">
                <a:solidFill>
                  <a:srgbClr val="737373"/>
                </a:solidFill>
                <a:latin typeface="Arimo" panose="020B0604020202020204"/>
                <a:ea typeface="Arimo" panose="020B0604020202020204"/>
              </a:rPr>
              <a:t>； </a:t>
            </a:r>
            <a:r>
              <a:rPr lang="en-US" sz="2400" dirty="0" err="1">
                <a:solidFill>
                  <a:srgbClr val="737373"/>
                </a:solidFill>
                <a:latin typeface="Arimo" panose="020B0604020202020204"/>
                <a:ea typeface="Arimo" panose="020B0604020202020204"/>
              </a:rPr>
              <a:t>乘客对司机的“性别”给出的评价信息为无序枚举类型；乘客对“车内环境”给出的评价信息为语言评价值类型</a:t>
            </a:r>
            <a:r>
              <a:rPr lang="en-US" sz="2400" dirty="0">
                <a:solidFill>
                  <a:srgbClr val="737373"/>
                </a:solidFill>
                <a:latin typeface="Arimo" panose="020B0604020202020204"/>
                <a:ea typeface="Arimo" panose="020B0604020202020204"/>
              </a:rPr>
              <a:t>。</a:t>
            </a:r>
            <a:endParaRPr lang="en-US" sz="2400" dirty="0">
              <a:solidFill>
                <a:srgbClr val="737373"/>
              </a:solidFill>
              <a:latin typeface="Arimo" panose="020B0604020202020204"/>
              <a:ea typeface="Arimo" panose="020B0604020202020204"/>
            </a:endParaRPr>
          </a:p>
          <a:p>
            <a:pPr indent="457200" algn="just">
              <a:lnSpc>
                <a:spcPts val="2880"/>
              </a:lnSpc>
            </a:pPr>
            <a:r>
              <a:rPr lang="en-US" sz="2400" dirty="0" err="1">
                <a:solidFill>
                  <a:srgbClr val="737373"/>
                </a:solidFill>
                <a:ea typeface="Arimo" panose="020B0604020202020204"/>
              </a:rPr>
              <a:t>本文要解决的问题是</a:t>
            </a:r>
            <a:r>
              <a:rPr lang="en-US" sz="2400" dirty="0">
                <a:solidFill>
                  <a:srgbClr val="737373"/>
                </a:solidFill>
                <a:ea typeface="Arimo" panose="020B0604020202020204"/>
              </a:rPr>
              <a:t>： </a:t>
            </a:r>
            <a:r>
              <a:rPr lang="en-US" sz="2400" dirty="0" err="1">
                <a:solidFill>
                  <a:srgbClr val="737373"/>
                </a:solidFill>
                <a:ea typeface="Arimo" panose="020B0604020202020204"/>
              </a:rPr>
              <a:t>针对网约车服务中普遍存在的乘客爽约行为</a:t>
            </a:r>
            <a:r>
              <a:rPr lang="en-US" sz="2400" dirty="0">
                <a:solidFill>
                  <a:srgbClr val="737373"/>
                </a:solidFill>
                <a:ea typeface="Arimo" panose="020B0604020202020204"/>
              </a:rPr>
              <a:t>， </a:t>
            </a:r>
            <a:r>
              <a:rPr lang="en-US" sz="2400" dirty="0" err="1">
                <a:solidFill>
                  <a:srgbClr val="737373"/>
                </a:solidFill>
                <a:ea typeface="Arimo" panose="020B0604020202020204"/>
              </a:rPr>
              <a:t>考虑了乘客个性化</a:t>
            </a:r>
            <a:r>
              <a:rPr lang="en-US" sz="2400" dirty="0">
                <a:solidFill>
                  <a:srgbClr val="737373"/>
                </a:solidFill>
                <a:ea typeface="Arimo" panose="020B0604020202020204"/>
              </a:rPr>
              <a:t> </a:t>
            </a:r>
            <a:r>
              <a:rPr lang="en-US" sz="2400" dirty="0" err="1">
                <a:solidFill>
                  <a:srgbClr val="737373"/>
                </a:solidFill>
                <a:ea typeface="Arimo" panose="020B0604020202020204"/>
              </a:rPr>
              <a:t>的需求与期望</a:t>
            </a:r>
            <a:r>
              <a:rPr lang="en-US" sz="2400" dirty="0">
                <a:solidFill>
                  <a:srgbClr val="737373"/>
                </a:solidFill>
                <a:ea typeface="Arimo" panose="020B0604020202020204"/>
              </a:rPr>
              <a:t>， </a:t>
            </a:r>
            <a:r>
              <a:rPr lang="en-US" sz="2400" dirty="0" err="1">
                <a:solidFill>
                  <a:srgbClr val="737373"/>
                </a:solidFill>
                <a:ea typeface="Arimo" panose="020B0604020202020204"/>
              </a:rPr>
              <a:t>提出一种个性化的司乘匹配方法从而帮助平台设计司乘匹配服务方案</a:t>
            </a:r>
            <a:r>
              <a:rPr lang="en-US" sz="2400" dirty="0">
                <a:solidFill>
                  <a:srgbClr val="737373"/>
                </a:solidFill>
                <a:ea typeface="Arimo" panose="020B0604020202020204"/>
              </a:rPr>
              <a:t>， </a:t>
            </a:r>
            <a:r>
              <a:rPr lang="en-US" sz="2400" dirty="0" err="1">
                <a:solidFill>
                  <a:srgbClr val="737373"/>
                </a:solidFill>
                <a:ea typeface="Arimo" panose="020B0604020202020204"/>
              </a:rPr>
              <a:t>提高</a:t>
            </a:r>
            <a:r>
              <a:rPr lang="en-US" sz="2400" dirty="0" err="1">
                <a:solidFill>
                  <a:srgbClr val="737373"/>
                </a:solidFill>
                <a:latin typeface="Arimo" panose="020B0604020202020204"/>
                <a:ea typeface="Arimo" panose="020B0604020202020204"/>
              </a:rPr>
              <a:t>乘客乘车的满意度。</a:t>
            </a:r>
            <a:endParaRPr lang="en-US" sz="2400" dirty="0">
              <a:solidFill>
                <a:srgbClr val="737373"/>
              </a:solidFill>
              <a:latin typeface="Arimo" panose="020B0604020202020204"/>
              <a:ea typeface="Arimo" panose="020B0604020202020204"/>
            </a:endParaRPr>
          </a:p>
          <a:p>
            <a:pPr algn="l">
              <a:lnSpc>
                <a:spcPts val="2880"/>
              </a:lnSpc>
            </a:pPr>
            <a:endParaRPr lang="en-US" sz="2400" dirty="0">
              <a:solidFill>
                <a:srgbClr val="737373"/>
              </a:solidFill>
              <a:latin typeface="Arimo" panose="020B0604020202020204"/>
              <a:ea typeface="Arimo" panose="020B0604020202020204"/>
            </a:endParaRPr>
          </a:p>
        </p:txBody>
      </p:sp>
      <p:sp>
        <p:nvSpPr>
          <p:cNvPr id="27" name="Freeform 27"/>
          <p:cNvSpPr/>
          <p:nvPr/>
        </p:nvSpPr>
        <p:spPr>
          <a:xfrm>
            <a:off x="4594225" y="-487364"/>
            <a:ext cx="161925" cy="342437"/>
          </a:xfrm>
          <a:custGeom>
            <a:avLst/>
            <a:gdLst/>
            <a:ahLst/>
            <a:cxnLst/>
            <a:rect l="l" t="t" r="r" b="b"/>
            <a:pathLst>
              <a:path w="161925" h="342437">
                <a:moveTo>
                  <a:pt x="0" y="0"/>
                </a:moveTo>
                <a:lnTo>
                  <a:pt x="161925" y="0"/>
                </a:lnTo>
                <a:lnTo>
                  <a:pt x="161925" y="342437"/>
                </a:lnTo>
                <a:lnTo>
                  <a:pt x="0" y="342437"/>
                </a:lnTo>
                <a:lnTo>
                  <a:pt x="0" y="0"/>
                </a:lnTo>
                <a:close/>
              </a:path>
            </a:pathLst>
          </a:custGeom>
          <a:blipFill>
            <a:blip r:embed="rId6"/>
            <a:stretch>
              <a:fillRect r="-816408"/>
            </a:stretch>
          </a:blipFill>
        </p:spPr>
      </p:sp>
      <p:sp>
        <p:nvSpPr>
          <p:cNvPr id="28" name="Freeform 28"/>
          <p:cNvSpPr/>
          <p:nvPr/>
        </p:nvSpPr>
        <p:spPr>
          <a:xfrm>
            <a:off x="8004175" y="-487364"/>
            <a:ext cx="123825" cy="342437"/>
          </a:xfrm>
          <a:custGeom>
            <a:avLst/>
            <a:gdLst/>
            <a:ahLst/>
            <a:cxnLst/>
            <a:rect l="l" t="t" r="r" b="b"/>
            <a:pathLst>
              <a:path w="123825" h="342437">
                <a:moveTo>
                  <a:pt x="0" y="0"/>
                </a:moveTo>
                <a:lnTo>
                  <a:pt x="123825" y="0"/>
                </a:lnTo>
                <a:lnTo>
                  <a:pt x="123825" y="342437"/>
                </a:lnTo>
                <a:lnTo>
                  <a:pt x="0" y="342437"/>
                </a:lnTo>
                <a:lnTo>
                  <a:pt x="0" y="0"/>
                </a:lnTo>
                <a:close/>
              </a:path>
            </a:pathLst>
          </a:custGeom>
          <a:blipFill>
            <a:blip r:embed="rId7"/>
            <a:stretch>
              <a:fillRect r="-798784"/>
            </a:stretch>
          </a:blipFill>
        </p:spPr>
      </p:sp>
      <p:sp>
        <p:nvSpPr>
          <p:cNvPr id="29" name="Freeform 29"/>
          <p:cNvSpPr/>
          <p:nvPr/>
        </p:nvSpPr>
        <p:spPr>
          <a:xfrm>
            <a:off x="12733338" y="-487364"/>
            <a:ext cx="133350" cy="342437"/>
          </a:xfrm>
          <a:custGeom>
            <a:avLst/>
            <a:gdLst/>
            <a:ahLst/>
            <a:cxnLst/>
            <a:rect l="l" t="t" r="r" b="b"/>
            <a:pathLst>
              <a:path w="133350" h="342437">
                <a:moveTo>
                  <a:pt x="0" y="0"/>
                </a:moveTo>
                <a:lnTo>
                  <a:pt x="133350" y="0"/>
                </a:lnTo>
                <a:lnTo>
                  <a:pt x="133350" y="342437"/>
                </a:lnTo>
                <a:lnTo>
                  <a:pt x="0" y="342437"/>
                </a:lnTo>
                <a:lnTo>
                  <a:pt x="0" y="0"/>
                </a:lnTo>
                <a:close/>
              </a:path>
            </a:pathLst>
          </a:custGeom>
          <a:blipFill>
            <a:blip r:embed="rId8"/>
            <a:stretch>
              <a:fillRect r="-798784"/>
            </a:stretch>
          </a:blipFill>
        </p:spPr>
      </p:sp>
      <p:sp>
        <p:nvSpPr>
          <p:cNvPr id="30" name="Freeform 30"/>
          <p:cNvSpPr/>
          <p:nvPr/>
        </p:nvSpPr>
        <p:spPr>
          <a:xfrm>
            <a:off x="4810125" y="-258764"/>
            <a:ext cx="104775" cy="342437"/>
          </a:xfrm>
          <a:custGeom>
            <a:avLst/>
            <a:gdLst/>
            <a:ahLst/>
            <a:cxnLst/>
            <a:rect l="l" t="t" r="r" b="b"/>
            <a:pathLst>
              <a:path w="104775" h="342437">
                <a:moveTo>
                  <a:pt x="0" y="0"/>
                </a:moveTo>
                <a:lnTo>
                  <a:pt x="104775" y="0"/>
                </a:lnTo>
                <a:lnTo>
                  <a:pt x="104775" y="342437"/>
                </a:lnTo>
                <a:lnTo>
                  <a:pt x="0" y="342437"/>
                </a:lnTo>
                <a:lnTo>
                  <a:pt x="0" y="0"/>
                </a:lnTo>
                <a:close/>
              </a:path>
            </a:pathLst>
          </a:custGeom>
          <a:blipFill>
            <a:blip r:embed="rId9"/>
            <a:stretch>
              <a:fillRect r="-798784"/>
            </a:stretch>
          </a:blipFill>
        </p:spPr>
      </p:sp>
      <p:sp>
        <p:nvSpPr>
          <p:cNvPr id="32" name="TextBox 32"/>
          <p:cNvSpPr txBox="1"/>
          <p:nvPr/>
        </p:nvSpPr>
        <p:spPr>
          <a:xfrm>
            <a:off x="11309468" y="7403043"/>
            <a:ext cx="5831754" cy="296942"/>
          </a:xfrm>
          <a:prstGeom prst="rect">
            <a:avLst/>
          </a:prstGeom>
        </p:spPr>
        <p:txBody>
          <a:bodyPr lIns="0" tIns="0" rIns="0" bIns="0" rtlCol="0" anchor="t">
            <a:spAutoFit/>
          </a:bodyPr>
          <a:lstStyle/>
          <a:p>
            <a:pPr algn="l">
              <a:lnSpc>
                <a:spcPts val="2160"/>
              </a:lnSpc>
            </a:pPr>
            <a:r>
              <a:rPr lang="en-US" sz="1800" spc="-10">
                <a:solidFill>
                  <a:srgbClr val="000000"/>
                </a:solidFill>
                <a:latin typeface="Arimo" panose="020B0604020202020204"/>
                <a:ea typeface="Arimo" panose="020B0604020202020204"/>
              </a:rPr>
              <a:t>图 1  考虑乘客爽约行为的网约车司乘双边匹配决策问题</a:t>
            </a:r>
            <a:endParaRPr lang="en-US" sz="1800" spc="-10">
              <a:solidFill>
                <a:srgbClr val="000000"/>
              </a:solidFill>
              <a:latin typeface="Arimo" panose="020B0604020202020204"/>
              <a:ea typeface="Arimo" panose="020B0604020202020204"/>
            </a:endParaRPr>
          </a:p>
        </p:txBody>
      </p:sp>
      <p:pic>
        <p:nvPicPr>
          <p:cNvPr id="33" name="IM 18"/>
          <p:cNvPicPr/>
          <p:nvPr/>
        </p:nvPicPr>
        <p:blipFill>
          <a:blip r:embed="rId10"/>
          <a:stretch>
            <a:fillRect/>
          </a:stretch>
        </p:blipFill>
        <p:spPr>
          <a:xfrm>
            <a:off x="10693254" y="1943203"/>
            <a:ext cx="7064066" cy="49783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ags/tag1.xml><?xml version="1.0" encoding="utf-8"?>
<p:tagLst xmlns:p="http://schemas.openxmlformats.org/presentationml/2006/main">
  <p:tag name="TABLE_ENDDRAG_ORIGIN_RECT" val="668*493"/>
  <p:tag name="TABLE_ENDDRAG_RECT" val="714*203*668*493"/>
</p:tagLst>
</file>

<file path=ppt/tags/tag2.xml><?xml version="1.0" encoding="utf-8"?>
<p:tagLst xmlns:p="http://schemas.openxmlformats.org/presentationml/2006/main">
  <p:tag name="TABLE_ENDDRAG_ORIGIN_RECT" val="637*472"/>
  <p:tag name="TABLE_ENDDRAG_RECT" val="42*213*637*472"/>
</p:tagLst>
</file>

<file path=ppt/tags/tag3.xml><?xml version="1.0" encoding="utf-8"?>
<p:tagLst xmlns:p="http://schemas.openxmlformats.org/presentationml/2006/main">
  <p:tag name="TABLE_ENDDRAG_ORIGIN_RECT" val="686*391"/>
  <p:tag name="TABLE_ENDDRAG_RECT" val="648*33*686*391"/>
</p:tagLst>
</file>

<file path=ppt/tags/tag4.xml><?xml version="1.0" encoding="utf-8"?>
<p:tagLst xmlns:p="http://schemas.openxmlformats.org/presentationml/2006/main">
  <p:tag name="TABLE_ENDDRAG_ORIGIN_RECT" val="380*285"/>
  <p:tag name="TABLE_ENDDRAG_RECT" val="114*483*380*285"/>
</p:tagLst>
</file>

<file path=ppt/tags/tag5.xml><?xml version="1.0" encoding="utf-8"?>
<p:tagLst xmlns:p="http://schemas.openxmlformats.org/presentationml/2006/main">
  <p:tag name="TABLE_ENDDRAG_ORIGIN_RECT" val="666*267"/>
  <p:tag name="TABLE_ENDDRAG_RECT" val="612*254*666*267"/>
</p:tagLst>
</file>

<file path=ppt/tags/tag6.xml><?xml version="1.0" encoding="utf-8"?>
<p:tagLst xmlns:p="http://schemas.openxmlformats.org/presentationml/2006/main">
  <p:tag name="TABLE_ENDDRAG_ORIGIN_RECT" val="438*165"/>
  <p:tag name="TABLE_ENDDRAG_RECT" val="762*208*438*165"/>
</p:tagLst>
</file>

<file path=ppt/tags/tag7.xml><?xml version="1.0" encoding="utf-8"?>
<p:tagLst xmlns:p="http://schemas.openxmlformats.org/presentationml/2006/main">
  <p:tag name="TABLE_ENDDRAG_ORIGIN_RECT" val="600*413"/>
  <p:tag name="TABLE_ENDDRAG_RECT" val="53*371*600*413"/>
</p:tagLst>
</file>

<file path=ppt/tags/tag8.xml><?xml version="1.0" encoding="utf-8"?>
<p:tagLst xmlns:p="http://schemas.openxmlformats.org/presentationml/2006/main">
  <p:tag name="TABLE_ENDDRAG_ORIGIN_RECT" val="563*403"/>
  <p:tag name="TABLE_ENDDRAG_RECT" val="728*378*563*403"/>
</p:tagLst>
</file>

<file path=ppt/tags/tag9.xml><?xml version="1.0" encoding="utf-8"?>
<p:tagLst xmlns:p="http://schemas.openxmlformats.org/presentationml/2006/main">
  <p:tag name="commondata" val="eyJoZGlkIjoiYzgxZDExMjVkNWE1MzE5MjEyODYyYWIwOTU0OTczNTk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6806</Words>
  <Application>WPS 演示</Application>
  <PresentationFormat>自定义</PresentationFormat>
  <Paragraphs>1346</Paragraphs>
  <Slides>29</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29</vt:i4>
      </vt:variant>
    </vt:vector>
  </HeadingPairs>
  <TitlesOfParts>
    <vt:vector size="47" baseType="lpstr">
      <vt:lpstr>Arial</vt:lpstr>
      <vt:lpstr>宋体</vt:lpstr>
      <vt:lpstr>Wingdings</vt:lpstr>
      <vt:lpstr>Arimo</vt:lpstr>
      <vt:lpstr>Ablation</vt:lpstr>
      <vt:lpstr>Segoe Print</vt:lpstr>
      <vt:lpstr>思源宋体 Bold</vt:lpstr>
      <vt:lpstr>TT Rounds Condensed</vt:lpstr>
      <vt:lpstr>Calibri</vt:lpstr>
      <vt:lpstr>微软雅黑</vt:lpstr>
      <vt:lpstr>Arial Unicode MS</vt:lpstr>
      <vt:lpstr>TT Rounds Condensed Bold</vt:lpstr>
      <vt:lpstr>字由点字美玲体</vt:lpstr>
      <vt:lpstr>黑体</vt:lpstr>
      <vt:lpstr>Symbol</vt:lpstr>
      <vt:lpstr>Times New Roman</vt:lpstr>
      <vt:lpstr>helvetica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在网约车平台上的司乘服务匹配过程中，如何根据司机和乘客的需求进行快速、有效、合理地匹配设计，是一个值得关注的重要研究问题。已有研究大多关注于模型和算法的设计， 建立司乘匹配模型来研究共享平台下匹配服务设计问题。</dc:title>
  <dc:creator/>
  <cp:lastModifiedBy>qwq.</cp:lastModifiedBy>
  <cp:revision>14</cp:revision>
  <dcterms:created xsi:type="dcterms:W3CDTF">2006-08-16T00:00:00Z</dcterms:created>
  <dcterms:modified xsi:type="dcterms:W3CDTF">2024-04-22T08:49:53Z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1BCC247057DF4E42A14A06B4167FFF4E_12</vt:lpwstr>
  </property>
  <property fmtid="{D5CDD505-2E9C-101B-9397-08002B2CF9AE}" pid="3" name="KSOProductBuildVer">
    <vt:lpwstr>2052-12.1.0.16417</vt:lpwstr>
  </property>
</Properties>
</file>